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Interphases" charset="1" panose="02000503020000020004"/>
      <p:regular r:id="rId10"/>
    </p:embeddedFont>
    <p:embeddedFont>
      <p:font typeface="TT Interphases Bold" charset="1" panose="02000803060000020004"/>
      <p:regular r:id="rId11"/>
    </p:embeddedFont>
    <p:embeddedFont>
      <p:font typeface="TT Interphases Italics" charset="1" panose="02000503020000090004"/>
      <p:regular r:id="rId12"/>
    </p:embeddedFont>
    <p:embeddedFont>
      <p:font typeface="TT Interphases Bold Italics" charset="1" panose="02000803000000090004"/>
      <p:regular r:id="rId13"/>
    </p:embeddedFont>
    <p:embeddedFont>
      <p:font typeface="ITC Franklin Gothic LT Condensed" charset="1" panose="020B0506030503020204"/>
      <p:regular r:id="rId14"/>
    </p:embeddedFont>
    <p:embeddedFont>
      <p:font typeface="ITC Franklin Gothic LT Condensed Italics" charset="1" panose="020B0506030503090204"/>
      <p:regular r:id="rId15"/>
    </p:embeddedFont>
    <p:embeddedFont>
      <p:font typeface="ITC Franklin Gothic LT Condensed Semi-Bold" charset="1" panose="020B0706030502020204"/>
      <p:regular r:id="rId16"/>
    </p:embeddedFont>
    <p:embeddedFont>
      <p:font typeface="ITC Franklin Gothic LT Condensed Semi-Bold Italics" charset="1" panose="020B070603050209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jpe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pn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https://colab.research.google.com/drive/1U30VURKZbWM1yYJVExXRvDcDjez57tGC?usp=sharing" TargetMode="External" Type="http://schemas.openxmlformats.org/officeDocument/2006/relationships/hyperlink"/><Relationship Id="rId2" Target="../media/image1.jpeg" Type="http://schemas.openxmlformats.org/officeDocument/2006/relationships/image"/><Relationship Id="rId20" Target="https://colab.research.google.com/drive/1U30VURKZbWM1yYJVExXRvDcDjez57tGC?usp=sharing" TargetMode="External" Type="http://schemas.openxmlformats.org/officeDocument/2006/relationships/hyperlink"/><Relationship Id="rId21" Target="../media/image53.png" Type="http://schemas.openxmlformats.org/officeDocument/2006/relationships/image"/><Relationship Id="rId22" Target="https://github.com/AkashPal2003/IBM_SkillsBuild_Internship_Project.git" TargetMode="External" Type="http://schemas.openxmlformats.org/officeDocument/2006/relationships/hyperlink"/><Relationship Id="rId3" Target="../media/image2.png" Type="http://schemas.openxmlformats.org/officeDocument/2006/relationships/image"/><Relationship Id="rId4" Target="../media/image3.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8.jpeg" Type="http://schemas.openxmlformats.org/officeDocument/2006/relationships/image"/><Relationship Id="rId15" Target="../media/image19.png" Type="http://schemas.openxmlformats.org/officeDocument/2006/relationships/image"/><Relationship Id="rId16" Target="../media/image20.svg" Type="http://schemas.openxmlformats.org/officeDocument/2006/relationships/image"/><Relationship Id="rId17" Target="../media/image14.png" Type="http://schemas.openxmlformats.org/officeDocument/2006/relationships/image"/><Relationship Id="rId18"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4.png" Type="http://schemas.openxmlformats.org/officeDocument/2006/relationships/image"/><Relationship Id="rId15"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25.pn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28.png" Type="http://schemas.openxmlformats.org/officeDocument/2006/relationships/image"/><Relationship Id="rId15" Target="../media/image29.png" Type="http://schemas.openxmlformats.org/officeDocument/2006/relationships/image"/><Relationship Id="rId16" Target="../media/image14.png" Type="http://schemas.openxmlformats.org/officeDocument/2006/relationships/image"/><Relationship Id="rId17"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982572"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3970" y="414121"/>
            <a:ext cx="1334207" cy="870874"/>
          </a:xfrm>
          <a:custGeom>
            <a:avLst/>
            <a:gdLst/>
            <a:ahLst/>
            <a:cxnLst/>
            <a:rect r="r" b="b" t="t" l="l"/>
            <a:pathLst>
              <a:path h="870874" w="1334207">
                <a:moveTo>
                  <a:pt x="0" y="0"/>
                </a:moveTo>
                <a:lnTo>
                  <a:pt x="1334207" y="0"/>
                </a:lnTo>
                <a:lnTo>
                  <a:pt x="1334207" y="870873"/>
                </a:lnTo>
                <a:lnTo>
                  <a:pt x="0" y="870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2377944" y="1595399"/>
            <a:ext cx="1501470" cy="1537998"/>
          </a:xfrm>
          <a:custGeom>
            <a:avLst/>
            <a:gdLst/>
            <a:ahLst/>
            <a:cxnLst/>
            <a:rect r="r" b="b" t="t" l="l"/>
            <a:pathLst>
              <a:path h="1537998" w="1501470">
                <a:moveTo>
                  <a:pt x="0" y="0"/>
                </a:moveTo>
                <a:lnTo>
                  <a:pt x="1501471" y="0"/>
                </a:lnTo>
                <a:lnTo>
                  <a:pt x="1501471" y="1537998"/>
                </a:lnTo>
                <a:lnTo>
                  <a:pt x="0" y="1537998"/>
                </a:lnTo>
                <a:lnTo>
                  <a:pt x="0" y="0"/>
                </a:lnTo>
                <a:close/>
              </a:path>
            </a:pathLst>
          </a:custGeom>
          <a:blipFill>
            <a:blip r:embed="rId9"/>
            <a:stretch>
              <a:fillRect l="0" t="0" r="0" b="0"/>
            </a:stretch>
          </a:blipFill>
        </p:spPr>
      </p:sp>
      <p:sp>
        <p:nvSpPr>
          <p:cNvPr name="Freeform 8" id="8"/>
          <p:cNvSpPr/>
          <p:nvPr/>
        </p:nvSpPr>
        <p:spPr>
          <a:xfrm flipH="false" flipV="false" rot="0">
            <a:off x="3263136" y="4393281"/>
            <a:ext cx="1404007" cy="1386138"/>
          </a:xfrm>
          <a:custGeom>
            <a:avLst/>
            <a:gdLst/>
            <a:ahLst/>
            <a:cxnLst/>
            <a:rect r="r" b="b" t="t" l="l"/>
            <a:pathLst>
              <a:path h="1386138" w="1404007">
                <a:moveTo>
                  <a:pt x="0" y="0"/>
                </a:moveTo>
                <a:lnTo>
                  <a:pt x="1404007" y="0"/>
                </a:lnTo>
                <a:lnTo>
                  <a:pt x="1404007" y="1386138"/>
                </a:lnTo>
                <a:lnTo>
                  <a:pt x="0" y="13861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41653" y="8938269"/>
            <a:ext cx="1501692" cy="919786"/>
          </a:xfrm>
          <a:custGeom>
            <a:avLst/>
            <a:gdLst/>
            <a:ahLst/>
            <a:cxnLst/>
            <a:rect r="r" b="b" t="t" l="l"/>
            <a:pathLst>
              <a:path h="919786" w="1501692">
                <a:moveTo>
                  <a:pt x="0" y="0"/>
                </a:moveTo>
                <a:lnTo>
                  <a:pt x="1501691" y="0"/>
                </a:lnTo>
                <a:lnTo>
                  <a:pt x="1501691" y="919786"/>
                </a:lnTo>
                <a:lnTo>
                  <a:pt x="0" y="9197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4962765" y="2188598"/>
            <a:ext cx="12505446" cy="7069702"/>
          </a:xfrm>
          <a:prstGeom prst="rect">
            <a:avLst/>
          </a:prstGeom>
        </p:spPr>
        <p:txBody>
          <a:bodyPr anchor="t" rtlCol="false" tIns="0" lIns="0" bIns="0" rIns="0">
            <a:spAutoFit/>
          </a:bodyPr>
          <a:lstStyle/>
          <a:p>
            <a:pPr>
              <a:lnSpc>
                <a:spcPts val="4311"/>
              </a:lnSpc>
            </a:pPr>
            <a:r>
              <a:rPr lang="en-US" sz="3919" spc="-58">
                <a:solidFill>
                  <a:srgbClr val="EFBBFF"/>
                </a:solidFill>
                <a:latin typeface="TT Interphases Bold"/>
              </a:rPr>
              <a:t>Name</a:t>
            </a:r>
            <a:r>
              <a:rPr lang="en-US" sz="3919" spc="-58">
                <a:solidFill>
                  <a:srgbClr val="EFBBFF"/>
                </a:solidFill>
                <a:latin typeface="TT Interphases"/>
              </a:rPr>
              <a:t>: Akash Pal</a:t>
            </a:r>
          </a:p>
          <a:p>
            <a:pPr>
              <a:lnSpc>
                <a:spcPts val="4311"/>
              </a:lnSpc>
            </a:pPr>
          </a:p>
          <a:p>
            <a:pPr>
              <a:lnSpc>
                <a:spcPts val="4311"/>
              </a:lnSpc>
            </a:pPr>
            <a:r>
              <a:rPr lang="en-US" sz="3919" spc="-58">
                <a:solidFill>
                  <a:srgbClr val="EFBBFF"/>
                </a:solidFill>
                <a:latin typeface="TT Interphases Bold"/>
              </a:rPr>
              <a:t>Email Id</a:t>
            </a:r>
            <a:r>
              <a:rPr lang="en-US" sz="3919" spc="-58">
                <a:solidFill>
                  <a:srgbClr val="EFBBFF"/>
                </a:solidFill>
                <a:latin typeface="TT Interphases"/>
              </a:rPr>
              <a:t>: connect.akashpal@gmail.com</a:t>
            </a:r>
          </a:p>
          <a:p>
            <a:pPr>
              <a:lnSpc>
                <a:spcPts val="4311"/>
              </a:lnSpc>
            </a:pPr>
          </a:p>
          <a:p>
            <a:pPr>
              <a:lnSpc>
                <a:spcPts val="4311"/>
              </a:lnSpc>
            </a:pPr>
            <a:r>
              <a:rPr lang="en-US" sz="3919" spc="-58">
                <a:solidFill>
                  <a:srgbClr val="EFBBFF"/>
                </a:solidFill>
                <a:latin typeface="TT Interphases Bold"/>
              </a:rPr>
              <a:t>College Name</a:t>
            </a:r>
            <a:r>
              <a:rPr lang="en-US" sz="3919" spc="-58">
                <a:solidFill>
                  <a:srgbClr val="EFBBFF"/>
                </a:solidFill>
                <a:latin typeface="TT Interphases"/>
              </a:rPr>
              <a:t>: University Institute of Technology, Burdwan </a:t>
            </a:r>
          </a:p>
          <a:p>
            <a:pPr>
              <a:lnSpc>
                <a:spcPts val="4311"/>
              </a:lnSpc>
            </a:pPr>
          </a:p>
          <a:p>
            <a:pPr>
              <a:lnSpc>
                <a:spcPts val="4311"/>
              </a:lnSpc>
            </a:pPr>
            <a:r>
              <a:rPr lang="en-US" sz="3919" spc="-58">
                <a:solidFill>
                  <a:srgbClr val="EFBBFF"/>
                </a:solidFill>
                <a:latin typeface="TT Interphases Bold"/>
              </a:rPr>
              <a:t>College State</a:t>
            </a:r>
            <a:r>
              <a:rPr lang="en-US" sz="3919" spc="-58">
                <a:solidFill>
                  <a:srgbClr val="EFBBFF"/>
                </a:solidFill>
                <a:latin typeface="TT Interphases"/>
              </a:rPr>
              <a:t>: West Bengal</a:t>
            </a:r>
          </a:p>
          <a:p>
            <a:pPr>
              <a:lnSpc>
                <a:spcPts val="4311"/>
              </a:lnSpc>
            </a:pPr>
          </a:p>
          <a:p>
            <a:pPr>
              <a:lnSpc>
                <a:spcPts val="4311"/>
              </a:lnSpc>
            </a:pPr>
            <a:r>
              <a:rPr lang="en-US" sz="3919" spc="-58">
                <a:solidFill>
                  <a:srgbClr val="EFBBFF"/>
                </a:solidFill>
                <a:latin typeface="TT Interphases Bold"/>
              </a:rPr>
              <a:t>Internship</a:t>
            </a:r>
            <a:r>
              <a:rPr lang="en-US" sz="3919" spc="-58">
                <a:solidFill>
                  <a:srgbClr val="EFBBFF"/>
                </a:solidFill>
                <a:latin typeface="TT Interphases"/>
              </a:rPr>
              <a:t> </a:t>
            </a:r>
            <a:r>
              <a:rPr lang="en-US" sz="3919" spc="-58">
                <a:solidFill>
                  <a:srgbClr val="EFBBFF"/>
                </a:solidFill>
                <a:latin typeface="TT Interphases Bold"/>
              </a:rPr>
              <a:t>Domain</a:t>
            </a:r>
            <a:r>
              <a:rPr lang="en-US" sz="3919" spc="-58">
                <a:solidFill>
                  <a:srgbClr val="EFBBFF"/>
                </a:solidFill>
                <a:latin typeface="TT Interphases"/>
              </a:rPr>
              <a:t>: Artificial Intelligence</a:t>
            </a:r>
          </a:p>
          <a:p>
            <a:pPr>
              <a:lnSpc>
                <a:spcPts val="4311"/>
              </a:lnSpc>
            </a:pPr>
          </a:p>
          <a:p>
            <a:pPr>
              <a:lnSpc>
                <a:spcPts val="4311"/>
              </a:lnSpc>
            </a:pPr>
            <a:r>
              <a:rPr lang="en-US" sz="3919" spc="-58">
                <a:solidFill>
                  <a:srgbClr val="EFBBFF"/>
                </a:solidFill>
                <a:latin typeface="TT Interphases Bold"/>
              </a:rPr>
              <a:t>Internship</a:t>
            </a:r>
            <a:r>
              <a:rPr lang="en-US" sz="3919" spc="-58">
                <a:solidFill>
                  <a:srgbClr val="EFBBFF"/>
                </a:solidFill>
                <a:latin typeface="TT Interphases"/>
              </a:rPr>
              <a:t> </a:t>
            </a:r>
            <a:r>
              <a:rPr lang="en-US" sz="3919" spc="-58">
                <a:solidFill>
                  <a:srgbClr val="EFBBFF"/>
                </a:solidFill>
                <a:latin typeface="TT Interphases Bold"/>
              </a:rPr>
              <a:t>Start Date &amp; End Date</a:t>
            </a:r>
            <a:r>
              <a:rPr lang="en-US" sz="3919" spc="-58">
                <a:solidFill>
                  <a:srgbClr val="EFBBFF"/>
                </a:solidFill>
                <a:latin typeface="TT Interphases"/>
              </a:rPr>
              <a:t>: </a:t>
            </a:r>
          </a:p>
          <a:p>
            <a:pPr algn="l" marL="0" indent="0" lvl="0">
              <a:lnSpc>
                <a:spcPts val="4311"/>
              </a:lnSpc>
            </a:pPr>
            <a:r>
              <a:rPr lang="en-US" sz="3919" spc="-58">
                <a:solidFill>
                  <a:srgbClr val="EFBBFF"/>
                </a:solidFill>
                <a:latin typeface="TT Interphases"/>
              </a:rPr>
              <a:t>18 Aug 2023 to 30 Sep 2023</a:t>
            </a:r>
          </a:p>
        </p:txBody>
      </p:sp>
      <p:sp>
        <p:nvSpPr>
          <p:cNvPr name="Freeform 11" id="11"/>
          <p:cNvSpPr/>
          <p:nvPr/>
        </p:nvSpPr>
        <p:spPr>
          <a:xfrm flipH="false" flipV="false" rot="528000">
            <a:off x="13446150" y="4833714"/>
            <a:ext cx="5007029" cy="5007029"/>
          </a:xfrm>
          <a:custGeom>
            <a:avLst/>
            <a:gdLst/>
            <a:ahLst/>
            <a:cxnLst/>
            <a:rect r="r" b="b" t="t" l="l"/>
            <a:pathLst>
              <a:path h="5007029" w="5007029">
                <a:moveTo>
                  <a:pt x="0" y="671219"/>
                </a:moveTo>
                <a:lnTo>
                  <a:pt x="4335810" y="0"/>
                </a:lnTo>
                <a:lnTo>
                  <a:pt x="5007029" y="4335811"/>
                </a:lnTo>
                <a:lnTo>
                  <a:pt x="671218" y="5007030"/>
                </a:lnTo>
                <a:lnTo>
                  <a:pt x="0" y="671219"/>
                </a:lnTo>
                <a:close/>
              </a:path>
            </a:pathLst>
          </a:custGeom>
          <a:blipFill>
            <a:blip r:embed="rId14"/>
            <a:stretch>
              <a:fillRect l="-16138" t="-680" r="-79806" b="-29897"/>
            </a:stretch>
          </a:blipFill>
          <a:ln w="38100" cap="sq">
            <a:solidFill>
              <a:srgbClr val="403662"/>
            </a:solidFill>
            <a:prstDash val="solid"/>
            <a:miter/>
          </a:ln>
        </p:spPr>
      </p:sp>
      <p:sp>
        <p:nvSpPr>
          <p:cNvPr name="Freeform 12" id="12"/>
          <p:cNvSpPr/>
          <p:nvPr/>
        </p:nvSpPr>
        <p:spPr>
          <a:xfrm flipH="false" flipV="false" rot="0">
            <a:off x="2398089" y="7170069"/>
            <a:ext cx="1423080" cy="1294682"/>
          </a:xfrm>
          <a:custGeom>
            <a:avLst/>
            <a:gdLst/>
            <a:ahLst/>
            <a:cxnLst/>
            <a:rect r="r" b="b" t="t" l="l"/>
            <a:pathLst>
              <a:path h="1294682" w="1423080">
                <a:moveTo>
                  <a:pt x="0" y="0"/>
                </a:moveTo>
                <a:lnTo>
                  <a:pt x="1423080" y="0"/>
                </a:lnTo>
                <a:lnTo>
                  <a:pt x="1423080" y="1294682"/>
                </a:lnTo>
                <a:lnTo>
                  <a:pt x="0" y="12946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4957122" y="-42636"/>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STUDENT DETAILS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6683" y="191248"/>
            <a:ext cx="867953" cy="1248853"/>
          </a:xfrm>
          <a:custGeom>
            <a:avLst/>
            <a:gdLst/>
            <a:ahLst/>
            <a:cxnLst/>
            <a:rect r="r" b="b" t="t" l="l"/>
            <a:pathLst>
              <a:path h="1248853" w="867953">
                <a:moveTo>
                  <a:pt x="0" y="0"/>
                </a:moveTo>
                <a:lnTo>
                  <a:pt x="867953" y="0"/>
                </a:lnTo>
                <a:lnTo>
                  <a:pt x="867953" y="1248852"/>
                </a:lnTo>
                <a:lnTo>
                  <a:pt x="0" y="12488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53292" y="1899622"/>
            <a:ext cx="1610959" cy="1189181"/>
          </a:xfrm>
          <a:custGeom>
            <a:avLst/>
            <a:gdLst/>
            <a:ahLst/>
            <a:cxnLst/>
            <a:rect r="r" b="b" t="t" l="l"/>
            <a:pathLst>
              <a:path h="1189181" w="1610959">
                <a:moveTo>
                  <a:pt x="0" y="0"/>
                </a:moveTo>
                <a:lnTo>
                  <a:pt x="1610959" y="0"/>
                </a:lnTo>
                <a:lnTo>
                  <a:pt x="1610959" y="1189181"/>
                </a:lnTo>
                <a:lnTo>
                  <a:pt x="0" y="11891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99411" y="4428106"/>
            <a:ext cx="1224928" cy="1278388"/>
          </a:xfrm>
          <a:custGeom>
            <a:avLst/>
            <a:gdLst/>
            <a:ahLst/>
            <a:cxnLst/>
            <a:rect r="r" b="b" t="t" l="l"/>
            <a:pathLst>
              <a:path h="1278388" w="1224928">
                <a:moveTo>
                  <a:pt x="0" y="0"/>
                </a:moveTo>
                <a:lnTo>
                  <a:pt x="1224929" y="0"/>
                </a:lnTo>
                <a:lnTo>
                  <a:pt x="1224929" y="1278388"/>
                </a:lnTo>
                <a:lnTo>
                  <a:pt x="0" y="1278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453292" y="7229200"/>
            <a:ext cx="1422333" cy="1008079"/>
          </a:xfrm>
          <a:custGeom>
            <a:avLst/>
            <a:gdLst/>
            <a:ahLst/>
            <a:cxnLst/>
            <a:rect r="r" b="b" t="t" l="l"/>
            <a:pathLst>
              <a:path h="1008079" w="1422333">
                <a:moveTo>
                  <a:pt x="0" y="0"/>
                </a:moveTo>
                <a:lnTo>
                  <a:pt x="1422333" y="0"/>
                </a:lnTo>
                <a:lnTo>
                  <a:pt x="1422333" y="1008079"/>
                </a:lnTo>
                <a:lnTo>
                  <a:pt x="0" y="10080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74700" y="8773952"/>
            <a:ext cx="1471919" cy="1201454"/>
          </a:xfrm>
          <a:custGeom>
            <a:avLst/>
            <a:gdLst/>
            <a:ahLst/>
            <a:cxnLst/>
            <a:rect r="r" b="b" t="t" l="l"/>
            <a:pathLst>
              <a:path h="1201454" w="1471919">
                <a:moveTo>
                  <a:pt x="0" y="0"/>
                </a:moveTo>
                <a:lnTo>
                  <a:pt x="1471919" y="0"/>
                </a:lnTo>
                <a:lnTo>
                  <a:pt x="1471919" y="1201454"/>
                </a:lnTo>
                <a:lnTo>
                  <a:pt x="0" y="1201454"/>
                </a:lnTo>
                <a:lnTo>
                  <a:pt x="0" y="0"/>
                </a:lnTo>
                <a:close/>
              </a:path>
            </a:pathLst>
          </a:custGeom>
          <a:blipFill>
            <a:blip r:embed="rId15"/>
            <a:stretch>
              <a:fillRect l="0" t="0" r="0" b="0"/>
            </a:stretch>
          </a:blipFill>
        </p:spPr>
      </p:sp>
      <p:sp>
        <p:nvSpPr>
          <p:cNvPr name="Freeform 11" id="11"/>
          <p:cNvSpPr/>
          <p:nvPr/>
        </p:nvSpPr>
        <p:spPr>
          <a:xfrm flipH="false" flipV="false" rot="0">
            <a:off x="5084591" y="4966830"/>
            <a:ext cx="13035822" cy="5141122"/>
          </a:xfrm>
          <a:custGeom>
            <a:avLst/>
            <a:gdLst/>
            <a:ahLst/>
            <a:cxnLst/>
            <a:rect r="r" b="b" t="t" l="l"/>
            <a:pathLst>
              <a:path h="5141122" w="13035822">
                <a:moveTo>
                  <a:pt x="0" y="0"/>
                </a:moveTo>
                <a:lnTo>
                  <a:pt x="13035822" y="0"/>
                </a:lnTo>
                <a:lnTo>
                  <a:pt x="13035822" y="5141122"/>
                </a:lnTo>
                <a:lnTo>
                  <a:pt x="0" y="5141122"/>
                </a:lnTo>
                <a:lnTo>
                  <a:pt x="0" y="0"/>
                </a:lnTo>
                <a:close/>
              </a:path>
            </a:pathLst>
          </a:custGeom>
          <a:blipFill>
            <a:blip r:embed="rId16"/>
            <a:stretch>
              <a:fillRect l="0" t="0" r="0" b="0"/>
            </a:stretch>
          </a:blipFill>
        </p:spPr>
      </p:sp>
      <p:sp>
        <p:nvSpPr>
          <p:cNvPr name="TextBox 12" id="12"/>
          <p:cNvSpPr txBox="true"/>
          <p:nvPr/>
        </p:nvSpPr>
        <p:spPr>
          <a:xfrm rot="0">
            <a:off x="5292023" y="-108906"/>
            <a:ext cx="12187478" cy="2453663"/>
          </a:xfrm>
          <a:prstGeom prst="rect">
            <a:avLst/>
          </a:prstGeom>
        </p:spPr>
        <p:txBody>
          <a:bodyPr anchor="t" rtlCol="false" tIns="0" lIns="0" bIns="0" rIns="0">
            <a:spAutoFit/>
          </a:bodyPr>
          <a:lstStyle/>
          <a:p>
            <a:pPr algn="ctr">
              <a:lnSpc>
                <a:spcPts val="18058"/>
              </a:lnSpc>
              <a:spcBef>
                <a:spcPct val="0"/>
              </a:spcBef>
            </a:pPr>
            <a:r>
              <a:rPr lang="en-US" sz="12899" spc="-644">
                <a:solidFill>
                  <a:srgbClr val="BE29EC"/>
                </a:solidFill>
                <a:latin typeface="ITC Franklin Gothic LT Condensed Semi-Bold"/>
              </a:rPr>
              <a:t>MODELLING</a:t>
            </a:r>
          </a:p>
        </p:txBody>
      </p:sp>
      <p:sp>
        <p:nvSpPr>
          <p:cNvPr name="TextBox 13" id="13"/>
          <p:cNvSpPr txBox="true"/>
          <p:nvPr/>
        </p:nvSpPr>
        <p:spPr>
          <a:xfrm rot="0">
            <a:off x="5084591" y="2121151"/>
            <a:ext cx="13045130" cy="2306955"/>
          </a:xfrm>
          <a:prstGeom prst="rect">
            <a:avLst/>
          </a:prstGeom>
        </p:spPr>
        <p:txBody>
          <a:bodyPr anchor="t" rtlCol="false" tIns="0" lIns="0" bIns="0" rIns="0">
            <a:spAutoFit/>
          </a:bodyPr>
          <a:lstStyle/>
          <a:p>
            <a:pPr>
              <a:lnSpc>
                <a:spcPts val="4620"/>
              </a:lnSpc>
              <a:spcBef>
                <a:spcPct val="0"/>
              </a:spcBef>
            </a:pPr>
            <a:r>
              <a:rPr lang="en-US" sz="3300" spc="-165">
                <a:solidFill>
                  <a:srgbClr val="EFBBFF"/>
                </a:solidFill>
                <a:latin typeface="TT Interphases Bold"/>
              </a:rPr>
              <a:t>2. </a:t>
            </a:r>
            <a:r>
              <a:rPr lang="en-US" sz="3300" spc="-165">
                <a:solidFill>
                  <a:srgbClr val="EFBBFF"/>
                </a:solidFill>
                <a:latin typeface="TT Interphases Bold"/>
              </a:rPr>
              <a:t>Model Training &amp; Evaluation</a:t>
            </a:r>
            <a:r>
              <a:rPr lang="en-US" sz="3300" spc="-165">
                <a:solidFill>
                  <a:srgbClr val="EFBBFF"/>
                </a:solidFill>
                <a:latin typeface="TT Interphases"/>
              </a:rPr>
              <a:t> : Following data cleaning, the model undergoes training. We split the training corpus into 70% for model training and 30% for testing. Once training concludes, we assess the model's performance using accuracy, precision, and recall as key evaluation parameters.</a:t>
            </a:r>
          </a:p>
        </p:txBody>
      </p:sp>
    </p:spTree>
  </p:cSld>
  <p:clrMapOvr>
    <a:masterClrMapping/>
  </p:clrMapOvr>
  <p:transition spd="fast">
    <p:push dir="u"/>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6683" y="191248"/>
            <a:ext cx="867953" cy="1248853"/>
          </a:xfrm>
          <a:custGeom>
            <a:avLst/>
            <a:gdLst/>
            <a:ahLst/>
            <a:cxnLst/>
            <a:rect r="r" b="b" t="t" l="l"/>
            <a:pathLst>
              <a:path h="1248853" w="867953">
                <a:moveTo>
                  <a:pt x="0" y="0"/>
                </a:moveTo>
                <a:lnTo>
                  <a:pt x="867953" y="0"/>
                </a:lnTo>
                <a:lnTo>
                  <a:pt x="867953" y="1248852"/>
                </a:lnTo>
                <a:lnTo>
                  <a:pt x="0" y="12488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53292" y="1899622"/>
            <a:ext cx="1610959" cy="1189181"/>
          </a:xfrm>
          <a:custGeom>
            <a:avLst/>
            <a:gdLst/>
            <a:ahLst/>
            <a:cxnLst/>
            <a:rect r="r" b="b" t="t" l="l"/>
            <a:pathLst>
              <a:path h="1189181" w="1610959">
                <a:moveTo>
                  <a:pt x="0" y="0"/>
                </a:moveTo>
                <a:lnTo>
                  <a:pt x="1610959" y="0"/>
                </a:lnTo>
                <a:lnTo>
                  <a:pt x="1610959" y="1189181"/>
                </a:lnTo>
                <a:lnTo>
                  <a:pt x="0" y="11891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99411" y="4428106"/>
            <a:ext cx="1224928" cy="1278388"/>
          </a:xfrm>
          <a:custGeom>
            <a:avLst/>
            <a:gdLst/>
            <a:ahLst/>
            <a:cxnLst/>
            <a:rect r="r" b="b" t="t" l="l"/>
            <a:pathLst>
              <a:path h="1278388" w="1224928">
                <a:moveTo>
                  <a:pt x="0" y="0"/>
                </a:moveTo>
                <a:lnTo>
                  <a:pt x="1224929" y="0"/>
                </a:lnTo>
                <a:lnTo>
                  <a:pt x="1224929" y="1278388"/>
                </a:lnTo>
                <a:lnTo>
                  <a:pt x="0" y="1278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453292" y="7229200"/>
            <a:ext cx="1422333" cy="1008079"/>
          </a:xfrm>
          <a:custGeom>
            <a:avLst/>
            <a:gdLst/>
            <a:ahLst/>
            <a:cxnLst/>
            <a:rect r="r" b="b" t="t" l="l"/>
            <a:pathLst>
              <a:path h="1008079" w="1422333">
                <a:moveTo>
                  <a:pt x="0" y="0"/>
                </a:moveTo>
                <a:lnTo>
                  <a:pt x="1422333" y="0"/>
                </a:lnTo>
                <a:lnTo>
                  <a:pt x="1422333" y="1008079"/>
                </a:lnTo>
                <a:lnTo>
                  <a:pt x="0" y="10080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74700" y="8773952"/>
            <a:ext cx="1471919" cy="1201454"/>
          </a:xfrm>
          <a:custGeom>
            <a:avLst/>
            <a:gdLst/>
            <a:ahLst/>
            <a:cxnLst/>
            <a:rect r="r" b="b" t="t" l="l"/>
            <a:pathLst>
              <a:path h="1201454" w="1471919">
                <a:moveTo>
                  <a:pt x="0" y="0"/>
                </a:moveTo>
                <a:lnTo>
                  <a:pt x="1471919" y="0"/>
                </a:lnTo>
                <a:lnTo>
                  <a:pt x="1471919" y="1201454"/>
                </a:lnTo>
                <a:lnTo>
                  <a:pt x="0" y="1201454"/>
                </a:lnTo>
                <a:lnTo>
                  <a:pt x="0" y="0"/>
                </a:lnTo>
                <a:close/>
              </a:path>
            </a:pathLst>
          </a:custGeom>
          <a:blipFill>
            <a:blip r:embed="rId15"/>
            <a:stretch>
              <a:fillRect l="0" t="0" r="0" b="0"/>
            </a:stretch>
          </a:blipFill>
        </p:spPr>
      </p:sp>
      <p:sp>
        <p:nvSpPr>
          <p:cNvPr name="Freeform 11" id="11"/>
          <p:cNvSpPr/>
          <p:nvPr/>
        </p:nvSpPr>
        <p:spPr>
          <a:xfrm flipH="false" flipV="false" rot="0">
            <a:off x="5197796" y="3996051"/>
            <a:ext cx="12755896" cy="3617829"/>
          </a:xfrm>
          <a:custGeom>
            <a:avLst/>
            <a:gdLst/>
            <a:ahLst/>
            <a:cxnLst/>
            <a:rect r="r" b="b" t="t" l="l"/>
            <a:pathLst>
              <a:path h="3617829" w="12755896">
                <a:moveTo>
                  <a:pt x="0" y="0"/>
                </a:moveTo>
                <a:lnTo>
                  <a:pt x="12755897" y="0"/>
                </a:lnTo>
                <a:lnTo>
                  <a:pt x="12755897" y="3617830"/>
                </a:lnTo>
                <a:lnTo>
                  <a:pt x="0" y="3617830"/>
                </a:lnTo>
                <a:lnTo>
                  <a:pt x="0" y="0"/>
                </a:lnTo>
                <a:close/>
              </a:path>
            </a:pathLst>
          </a:custGeom>
          <a:blipFill>
            <a:blip r:embed="rId16"/>
            <a:stretch>
              <a:fillRect l="0" t="0" r="0" b="0"/>
            </a:stretch>
          </a:blipFill>
        </p:spPr>
      </p:sp>
      <p:sp>
        <p:nvSpPr>
          <p:cNvPr name="TextBox 12" id="12"/>
          <p:cNvSpPr txBox="true"/>
          <p:nvPr/>
        </p:nvSpPr>
        <p:spPr>
          <a:xfrm rot="0">
            <a:off x="4769101" y="209054"/>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MODELLING</a:t>
            </a:r>
          </a:p>
        </p:txBody>
      </p:sp>
      <p:sp>
        <p:nvSpPr>
          <p:cNvPr name="TextBox 13" id="13"/>
          <p:cNvSpPr txBox="true"/>
          <p:nvPr/>
        </p:nvSpPr>
        <p:spPr>
          <a:xfrm rot="0">
            <a:off x="4111876" y="2427537"/>
            <a:ext cx="14259242" cy="1144905"/>
          </a:xfrm>
          <a:prstGeom prst="rect">
            <a:avLst/>
          </a:prstGeom>
        </p:spPr>
        <p:txBody>
          <a:bodyPr anchor="t" rtlCol="false" tIns="0" lIns="0" bIns="0" rIns="0">
            <a:spAutoFit/>
          </a:bodyPr>
          <a:lstStyle/>
          <a:p>
            <a:pPr algn="ctr">
              <a:lnSpc>
                <a:spcPts val="4620"/>
              </a:lnSpc>
              <a:spcBef>
                <a:spcPct val="0"/>
              </a:spcBef>
            </a:pPr>
            <a:r>
              <a:rPr lang="en-US" sz="3300" spc="-165">
                <a:solidFill>
                  <a:srgbClr val="EFBBFF"/>
                </a:solidFill>
                <a:latin typeface="TT Interphases Bold"/>
              </a:rPr>
              <a:t>3. </a:t>
            </a:r>
            <a:r>
              <a:rPr lang="en-US" sz="3300" spc="-165">
                <a:solidFill>
                  <a:srgbClr val="EFBBFF"/>
                </a:solidFill>
                <a:latin typeface="TT Interphases Bold"/>
              </a:rPr>
              <a:t>Hyperparameter Tuning</a:t>
            </a:r>
            <a:r>
              <a:rPr lang="en-US" sz="3300" spc="-165">
                <a:solidFill>
                  <a:srgbClr val="EFBBFF"/>
                </a:solidFill>
                <a:latin typeface="TT Interphases"/>
              </a:rPr>
              <a:t> : After training we have to tune the hyperparameter to find the best model.</a:t>
            </a:r>
          </a:p>
        </p:txBody>
      </p:sp>
    </p:spTree>
  </p:cSld>
  <p:clrMapOvr>
    <a:masterClrMapping/>
  </p:clrMapOvr>
  <p:transition spd="fast">
    <p:push dir="u"/>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6683" y="191248"/>
            <a:ext cx="867953" cy="1248853"/>
          </a:xfrm>
          <a:custGeom>
            <a:avLst/>
            <a:gdLst/>
            <a:ahLst/>
            <a:cxnLst/>
            <a:rect r="r" b="b" t="t" l="l"/>
            <a:pathLst>
              <a:path h="1248853" w="867953">
                <a:moveTo>
                  <a:pt x="0" y="0"/>
                </a:moveTo>
                <a:lnTo>
                  <a:pt x="867953" y="0"/>
                </a:lnTo>
                <a:lnTo>
                  <a:pt x="867953" y="1248852"/>
                </a:lnTo>
                <a:lnTo>
                  <a:pt x="0" y="12488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53292" y="1899622"/>
            <a:ext cx="1610959" cy="1189181"/>
          </a:xfrm>
          <a:custGeom>
            <a:avLst/>
            <a:gdLst/>
            <a:ahLst/>
            <a:cxnLst/>
            <a:rect r="r" b="b" t="t" l="l"/>
            <a:pathLst>
              <a:path h="1189181" w="1610959">
                <a:moveTo>
                  <a:pt x="0" y="0"/>
                </a:moveTo>
                <a:lnTo>
                  <a:pt x="1610959" y="0"/>
                </a:lnTo>
                <a:lnTo>
                  <a:pt x="1610959" y="1189181"/>
                </a:lnTo>
                <a:lnTo>
                  <a:pt x="0" y="11891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99411" y="4428106"/>
            <a:ext cx="1224928" cy="1278388"/>
          </a:xfrm>
          <a:custGeom>
            <a:avLst/>
            <a:gdLst/>
            <a:ahLst/>
            <a:cxnLst/>
            <a:rect r="r" b="b" t="t" l="l"/>
            <a:pathLst>
              <a:path h="1278388" w="1224928">
                <a:moveTo>
                  <a:pt x="0" y="0"/>
                </a:moveTo>
                <a:lnTo>
                  <a:pt x="1224929" y="0"/>
                </a:lnTo>
                <a:lnTo>
                  <a:pt x="1224929" y="1278388"/>
                </a:lnTo>
                <a:lnTo>
                  <a:pt x="0" y="1278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453292" y="7229200"/>
            <a:ext cx="1422333" cy="1008079"/>
          </a:xfrm>
          <a:custGeom>
            <a:avLst/>
            <a:gdLst/>
            <a:ahLst/>
            <a:cxnLst/>
            <a:rect r="r" b="b" t="t" l="l"/>
            <a:pathLst>
              <a:path h="1008079" w="1422333">
                <a:moveTo>
                  <a:pt x="0" y="0"/>
                </a:moveTo>
                <a:lnTo>
                  <a:pt x="1422333" y="0"/>
                </a:lnTo>
                <a:lnTo>
                  <a:pt x="1422333" y="1008079"/>
                </a:lnTo>
                <a:lnTo>
                  <a:pt x="0" y="10080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74700" y="8773952"/>
            <a:ext cx="1471919" cy="1201454"/>
          </a:xfrm>
          <a:custGeom>
            <a:avLst/>
            <a:gdLst/>
            <a:ahLst/>
            <a:cxnLst/>
            <a:rect r="r" b="b" t="t" l="l"/>
            <a:pathLst>
              <a:path h="1201454" w="1471919">
                <a:moveTo>
                  <a:pt x="0" y="0"/>
                </a:moveTo>
                <a:lnTo>
                  <a:pt x="1471919" y="0"/>
                </a:lnTo>
                <a:lnTo>
                  <a:pt x="1471919" y="1201454"/>
                </a:lnTo>
                <a:lnTo>
                  <a:pt x="0" y="1201454"/>
                </a:lnTo>
                <a:lnTo>
                  <a:pt x="0" y="0"/>
                </a:lnTo>
                <a:close/>
              </a:path>
            </a:pathLst>
          </a:custGeom>
          <a:blipFill>
            <a:blip r:embed="rId15"/>
            <a:stretch>
              <a:fillRect l="0" t="0" r="0" b="0"/>
            </a:stretch>
          </a:blipFill>
        </p:spPr>
      </p:sp>
      <p:sp>
        <p:nvSpPr>
          <p:cNvPr name="Freeform 11" id="11"/>
          <p:cNvSpPr/>
          <p:nvPr/>
        </p:nvSpPr>
        <p:spPr>
          <a:xfrm flipH="false" flipV="false" rot="0">
            <a:off x="5075283" y="3752507"/>
            <a:ext cx="13046251" cy="5951213"/>
          </a:xfrm>
          <a:custGeom>
            <a:avLst/>
            <a:gdLst/>
            <a:ahLst/>
            <a:cxnLst/>
            <a:rect r="r" b="b" t="t" l="l"/>
            <a:pathLst>
              <a:path h="5951213" w="13046251">
                <a:moveTo>
                  <a:pt x="0" y="0"/>
                </a:moveTo>
                <a:lnTo>
                  <a:pt x="13046251" y="0"/>
                </a:lnTo>
                <a:lnTo>
                  <a:pt x="13046251" y="5951213"/>
                </a:lnTo>
                <a:lnTo>
                  <a:pt x="0" y="5951213"/>
                </a:lnTo>
                <a:lnTo>
                  <a:pt x="0" y="0"/>
                </a:lnTo>
                <a:close/>
              </a:path>
            </a:pathLst>
          </a:custGeom>
          <a:blipFill>
            <a:blip r:embed="rId16"/>
            <a:stretch>
              <a:fillRect l="0" t="0" r="0" b="0"/>
            </a:stretch>
          </a:blipFill>
        </p:spPr>
      </p:sp>
      <p:sp>
        <p:nvSpPr>
          <p:cNvPr name="TextBox 12" id="12"/>
          <p:cNvSpPr txBox="true"/>
          <p:nvPr/>
        </p:nvSpPr>
        <p:spPr>
          <a:xfrm rot="0">
            <a:off x="5292023" y="416885"/>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MODELLING</a:t>
            </a:r>
          </a:p>
        </p:txBody>
      </p:sp>
      <p:sp>
        <p:nvSpPr>
          <p:cNvPr name="TextBox 13" id="13"/>
          <p:cNvSpPr txBox="true"/>
          <p:nvPr/>
        </p:nvSpPr>
        <p:spPr>
          <a:xfrm rot="0">
            <a:off x="5075283" y="2773525"/>
            <a:ext cx="10272237" cy="563880"/>
          </a:xfrm>
          <a:prstGeom prst="rect">
            <a:avLst/>
          </a:prstGeom>
        </p:spPr>
        <p:txBody>
          <a:bodyPr anchor="t" rtlCol="false" tIns="0" lIns="0" bIns="0" rIns="0">
            <a:spAutoFit/>
          </a:bodyPr>
          <a:lstStyle/>
          <a:p>
            <a:pPr algn="ctr">
              <a:lnSpc>
                <a:spcPts val="4620"/>
              </a:lnSpc>
              <a:spcBef>
                <a:spcPct val="0"/>
              </a:spcBef>
            </a:pPr>
            <a:r>
              <a:rPr lang="en-US" sz="3300" spc="-165">
                <a:solidFill>
                  <a:srgbClr val="EFBBFF"/>
                </a:solidFill>
                <a:latin typeface="TT Interphases Bold"/>
              </a:rPr>
              <a:t>4. </a:t>
            </a:r>
            <a:r>
              <a:rPr lang="en-US" sz="3300" spc="-165">
                <a:solidFill>
                  <a:srgbClr val="EFBBFF"/>
                </a:solidFill>
                <a:latin typeface="TT Interphases Bold"/>
              </a:rPr>
              <a:t>Model Testing</a:t>
            </a:r>
            <a:r>
              <a:rPr lang="en-US" sz="3300" spc="-165">
                <a:solidFill>
                  <a:srgbClr val="EFBBFF"/>
                </a:solidFill>
                <a:latin typeface="TT Interphases"/>
              </a:rPr>
              <a:t> : Testing the model with five different inputs.</a:t>
            </a:r>
          </a:p>
        </p:txBody>
      </p:sp>
    </p:spTree>
  </p:cSld>
  <p:clrMapOvr>
    <a:masterClrMapping/>
  </p:clrMapOvr>
  <p:transition spd="fast">
    <p:push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15027" y="0"/>
            <a:ext cx="5592387" cy="10287000"/>
            <a:chOff x="0" y="0"/>
            <a:chExt cx="7456516" cy="13716000"/>
          </a:xfrm>
        </p:grpSpPr>
        <p:sp>
          <p:nvSpPr>
            <p:cNvPr name="Freeform 6" id="6"/>
            <p:cNvSpPr/>
            <p:nvPr/>
          </p:nvSpPr>
          <p:spPr>
            <a:xfrm flipH="false" flipV="false" rot="5400000">
              <a:off x="-3129742" y="3129742"/>
              <a:ext cx="13716000" cy="7456516"/>
            </a:xfrm>
            <a:custGeom>
              <a:avLst/>
              <a:gdLst/>
              <a:ahLst/>
              <a:cxnLst/>
              <a:rect r="r" b="b" t="t" l="l"/>
              <a:pathLst>
                <a:path h="7456516" w="13716000">
                  <a:moveTo>
                    <a:pt x="0" y="0"/>
                  </a:moveTo>
                  <a:lnTo>
                    <a:pt x="13716000" y="0"/>
                  </a:lnTo>
                  <a:lnTo>
                    <a:pt x="13716000" y="7456516"/>
                  </a:lnTo>
                  <a:lnTo>
                    <a:pt x="0" y="74565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858384" y="254997"/>
              <a:ext cx="1157270" cy="1665137"/>
            </a:xfrm>
            <a:custGeom>
              <a:avLst/>
              <a:gdLst/>
              <a:ahLst/>
              <a:cxnLst/>
              <a:rect r="r" b="b" t="t" l="l"/>
              <a:pathLst>
                <a:path h="1665137" w="1157270">
                  <a:moveTo>
                    <a:pt x="0" y="0"/>
                  </a:moveTo>
                  <a:lnTo>
                    <a:pt x="1157270" y="0"/>
                  </a:lnTo>
                  <a:lnTo>
                    <a:pt x="1157270" y="1665137"/>
                  </a:lnTo>
                  <a:lnTo>
                    <a:pt x="0" y="16651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3960528" y="2532829"/>
              <a:ext cx="2147945" cy="1585574"/>
            </a:xfrm>
            <a:custGeom>
              <a:avLst/>
              <a:gdLst/>
              <a:ahLst/>
              <a:cxnLst/>
              <a:rect r="r" b="b" t="t" l="l"/>
              <a:pathLst>
                <a:path h="1585574" w="2147945">
                  <a:moveTo>
                    <a:pt x="0" y="0"/>
                  </a:moveTo>
                  <a:lnTo>
                    <a:pt x="2147945" y="0"/>
                  </a:lnTo>
                  <a:lnTo>
                    <a:pt x="2147945" y="1585574"/>
                  </a:lnTo>
                  <a:lnTo>
                    <a:pt x="0" y="15855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5355354" y="5904141"/>
              <a:ext cx="1633238" cy="1704518"/>
            </a:xfrm>
            <a:custGeom>
              <a:avLst/>
              <a:gdLst/>
              <a:ahLst/>
              <a:cxnLst/>
              <a:rect r="r" b="b" t="t" l="l"/>
              <a:pathLst>
                <a:path h="1704518" w="1633238">
                  <a:moveTo>
                    <a:pt x="0" y="0"/>
                  </a:moveTo>
                  <a:lnTo>
                    <a:pt x="1633238" y="0"/>
                  </a:lnTo>
                  <a:lnTo>
                    <a:pt x="1633238" y="1704518"/>
                  </a:lnTo>
                  <a:lnTo>
                    <a:pt x="0" y="17045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3960528" y="9638934"/>
              <a:ext cx="1896444" cy="1344105"/>
            </a:xfrm>
            <a:custGeom>
              <a:avLst/>
              <a:gdLst/>
              <a:ahLst/>
              <a:cxnLst/>
              <a:rect r="r" b="b" t="t" l="l"/>
              <a:pathLst>
                <a:path h="1344105" w="1896444">
                  <a:moveTo>
                    <a:pt x="0" y="0"/>
                  </a:moveTo>
                  <a:lnTo>
                    <a:pt x="1896444" y="0"/>
                  </a:lnTo>
                  <a:lnTo>
                    <a:pt x="1896444" y="1344105"/>
                  </a:lnTo>
                  <a:lnTo>
                    <a:pt x="0" y="13441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455740" y="11698603"/>
              <a:ext cx="1962559" cy="1601938"/>
            </a:xfrm>
            <a:custGeom>
              <a:avLst/>
              <a:gdLst/>
              <a:ahLst/>
              <a:cxnLst/>
              <a:rect r="r" b="b" t="t" l="l"/>
              <a:pathLst>
                <a:path h="1601938" w="1962559">
                  <a:moveTo>
                    <a:pt x="0" y="0"/>
                  </a:moveTo>
                  <a:lnTo>
                    <a:pt x="1962558" y="0"/>
                  </a:lnTo>
                  <a:lnTo>
                    <a:pt x="1962558" y="1601938"/>
                  </a:lnTo>
                  <a:lnTo>
                    <a:pt x="0" y="1601938"/>
                  </a:lnTo>
                  <a:lnTo>
                    <a:pt x="0" y="0"/>
                  </a:lnTo>
                  <a:close/>
                </a:path>
              </a:pathLst>
            </a:custGeom>
            <a:blipFill>
              <a:blip r:embed="rId15"/>
              <a:stretch>
                <a:fillRect l="0" t="0" r="0" b="0"/>
              </a:stretch>
            </a:blipFill>
          </p:spPr>
        </p:sp>
      </p:grpSp>
      <p:sp>
        <p:nvSpPr>
          <p:cNvPr name="Freeform 12" id="12"/>
          <p:cNvSpPr/>
          <p:nvPr/>
        </p:nvSpPr>
        <p:spPr>
          <a:xfrm flipH="false" flipV="false" rot="0">
            <a:off x="4859487" y="3429085"/>
            <a:ext cx="13257063" cy="5291100"/>
          </a:xfrm>
          <a:custGeom>
            <a:avLst/>
            <a:gdLst/>
            <a:ahLst/>
            <a:cxnLst/>
            <a:rect r="r" b="b" t="t" l="l"/>
            <a:pathLst>
              <a:path h="5291100" w="13257063">
                <a:moveTo>
                  <a:pt x="0" y="0"/>
                </a:moveTo>
                <a:lnTo>
                  <a:pt x="13257063" y="0"/>
                </a:lnTo>
                <a:lnTo>
                  <a:pt x="13257063" y="5291100"/>
                </a:lnTo>
                <a:lnTo>
                  <a:pt x="0" y="5291100"/>
                </a:lnTo>
                <a:lnTo>
                  <a:pt x="0" y="0"/>
                </a:lnTo>
                <a:close/>
              </a:path>
            </a:pathLst>
          </a:custGeom>
          <a:blipFill>
            <a:blip r:embed="rId16"/>
            <a:stretch>
              <a:fillRect l="0" t="0" r="-783" b="0"/>
            </a:stretch>
          </a:blipFill>
        </p:spPr>
      </p:sp>
      <p:sp>
        <p:nvSpPr>
          <p:cNvPr name="TextBox 13" id="13"/>
          <p:cNvSpPr txBox="true"/>
          <p:nvPr/>
        </p:nvSpPr>
        <p:spPr>
          <a:xfrm rot="0">
            <a:off x="3997226" y="416885"/>
            <a:ext cx="14343592"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MODEL PERFORMANCE</a:t>
            </a:r>
          </a:p>
        </p:txBody>
      </p:sp>
    </p:spTree>
  </p:cSld>
  <p:clrMapOvr>
    <a:masterClrMapping/>
  </p:clrMapOvr>
  <p:transition spd="fast">
    <p:push di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6683" y="191248"/>
            <a:ext cx="867953" cy="1248853"/>
          </a:xfrm>
          <a:custGeom>
            <a:avLst/>
            <a:gdLst/>
            <a:ahLst/>
            <a:cxnLst/>
            <a:rect r="r" b="b" t="t" l="l"/>
            <a:pathLst>
              <a:path h="1248853" w="867953">
                <a:moveTo>
                  <a:pt x="0" y="0"/>
                </a:moveTo>
                <a:lnTo>
                  <a:pt x="867953" y="0"/>
                </a:lnTo>
                <a:lnTo>
                  <a:pt x="867953" y="1248852"/>
                </a:lnTo>
                <a:lnTo>
                  <a:pt x="0" y="12488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53292" y="1899622"/>
            <a:ext cx="1610959" cy="1189181"/>
          </a:xfrm>
          <a:custGeom>
            <a:avLst/>
            <a:gdLst/>
            <a:ahLst/>
            <a:cxnLst/>
            <a:rect r="r" b="b" t="t" l="l"/>
            <a:pathLst>
              <a:path h="1189181" w="1610959">
                <a:moveTo>
                  <a:pt x="0" y="0"/>
                </a:moveTo>
                <a:lnTo>
                  <a:pt x="1610959" y="0"/>
                </a:lnTo>
                <a:lnTo>
                  <a:pt x="1610959" y="1189181"/>
                </a:lnTo>
                <a:lnTo>
                  <a:pt x="0" y="11891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99411" y="4428106"/>
            <a:ext cx="1224928" cy="1278388"/>
          </a:xfrm>
          <a:custGeom>
            <a:avLst/>
            <a:gdLst/>
            <a:ahLst/>
            <a:cxnLst/>
            <a:rect r="r" b="b" t="t" l="l"/>
            <a:pathLst>
              <a:path h="1278388" w="1224928">
                <a:moveTo>
                  <a:pt x="0" y="0"/>
                </a:moveTo>
                <a:lnTo>
                  <a:pt x="1224929" y="0"/>
                </a:lnTo>
                <a:lnTo>
                  <a:pt x="1224929" y="1278388"/>
                </a:lnTo>
                <a:lnTo>
                  <a:pt x="0" y="1278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453292" y="7229200"/>
            <a:ext cx="1422333" cy="1008079"/>
          </a:xfrm>
          <a:custGeom>
            <a:avLst/>
            <a:gdLst/>
            <a:ahLst/>
            <a:cxnLst/>
            <a:rect r="r" b="b" t="t" l="l"/>
            <a:pathLst>
              <a:path h="1008079" w="1422333">
                <a:moveTo>
                  <a:pt x="0" y="0"/>
                </a:moveTo>
                <a:lnTo>
                  <a:pt x="1422333" y="0"/>
                </a:lnTo>
                <a:lnTo>
                  <a:pt x="1422333" y="1008079"/>
                </a:lnTo>
                <a:lnTo>
                  <a:pt x="0" y="10080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74700" y="8773952"/>
            <a:ext cx="1471919" cy="1201454"/>
          </a:xfrm>
          <a:custGeom>
            <a:avLst/>
            <a:gdLst/>
            <a:ahLst/>
            <a:cxnLst/>
            <a:rect r="r" b="b" t="t" l="l"/>
            <a:pathLst>
              <a:path h="1201454" w="1471919">
                <a:moveTo>
                  <a:pt x="0" y="0"/>
                </a:moveTo>
                <a:lnTo>
                  <a:pt x="1471919" y="0"/>
                </a:lnTo>
                <a:lnTo>
                  <a:pt x="1471919" y="1201454"/>
                </a:lnTo>
                <a:lnTo>
                  <a:pt x="0" y="1201454"/>
                </a:lnTo>
                <a:lnTo>
                  <a:pt x="0" y="0"/>
                </a:lnTo>
                <a:close/>
              </a:path>
            </a:pathLst>
          </a:custGeom>
          <a:blipFill>
            <a:blip r:embed="rId15"/>
            <a:stretch>
              <a:fillRect l="0" t="0" r="0" b="0"/>
            </a:stretch>
          </a:blipFill>
        </p:spPr>
      </p:sp>
      <p:sp>
        <p:nvSpPr>
          <p:cNvPr name="TextBox 11" id="11"/>
          <p:cNvSpPr txBox="true"/>
          <p:nvPr/>
        </p:nvSpPr>
        <p:spPr>
          <a:xfrm rot="0">
            <a:off x="5151856" y="4010304"/>
            <a:ext cx="12845016" cy="4638040"/>
          </a:xfrm>
          <a:prstGeom prst="rect">
            <a:avLst/>
          </a:prstGeom>
        </p:spPr>
        <p:txBody>
          <a:bodyPr anchor="t" rtlCol="false" tIns="0" lIns="0" bIns="0" rIns="0">
            <a:spAutoFit/>
          </a:bodyPr>
          <a:lstStyle/>
          <a:p>
            <a:pPr marL="798829" indent="-399415" lvl="1">
              <a:lnSpc>
                <a:spcPts val="4069"/>
              </a:lnSpc>
              <a:buFont typeface="Arial"/>
              <a:buChar char="•"/>
            </a:pPr>
            <a:r>
              <a:rPr lang="en-US" sz="3699" spc="-55">
                <a:solidFill>
                  <a:srgbClr val="EFBBFF"/>
                </a:solidFill>
                <a:latin typeface="TT Interphases"/>
              </a:rPr>
              <a:t> Random Forest Classifier Algorithm is the best algorithm amongst all the algorithm used for this dataset with the highest accuracy score of 79.50%.</a:t>
            </a:r>
          </a:p>
          <a:p>
            <a:pPr marL="798829" indent="-399415" lvl="1">
              <a:lnSpc>
                <a:spcPts val="4069"/>
              </a:lnSpc>
              <a:buFont typeface="Arial"/>
              <a:buChar char="•"/>
            </a:pPr>
            <a:r>
              <a:rPr lang="en-US" sz="3699" spc="-55">
                <a:solidFill>
                  <a:srgbClr val="EFBBFF"/>
                </a:solidFill>
                <a:latin typeface="TT Interphases"/>
              </a:rPr>
              <a:t> </a:t>
            </a:r>
            <a:r>
              <a:rPr lang="en-US" sz="3699" spc="-55">
                <a:solidFill>
                  <a:srgbClr val="EFBBFF"/>
                </a:solidFill>
                <a:latin typeface="TT Interphases"/>
              </a:rPr>
              <a:t>The model was accurate to predict the results for different inputs.</a:t>
            </a:r>
          </a:p>
          <a:p>
            <a:pPr marL="798829" indent="-399415" lvl="1">
              <a:lnSpc>
                <a:spcPts val="4069"/>
              </a:lnSpc>
              <a:buFont typeface="Arial"/>
              <a:buChar char="•"/>
            </a:pPr>
            <a:r>
              <a:rPr lang="en-US" sz="3699" spc="-55">
                <a:solidFill>
                  <a:srgbClr val="EFBBFF"/>
                </a:solidFill>
                <a:latin typeface="TT Interphases"/>
              </a:rPr>
              <a:t> </a:t>
            </a:r>
            <a:r>
              <a:rPr lang="en-US" sz="3699" spc="-55">
                <a:solidFill>
                  <a:srgbClr val="EFBBFF"/>
                </a:solidFill>
                <a:latin typeface="TT Interphases"/>
              </a:rPr>
              <a:t>K-Neighbours Classifier Algorithm is the worst algorithm amongst all the algorithm used for this dataset with the lowest accuracy score of 67.50%.</a:t>
            </a:r>
          </a:p>
          <a:p>
            <a:pPr algn="l" marL="0" indent="0" lvl="0">
              <a:lnSpc>
                <a:spcPts val="4069"/>
              </a:lnSpc>
            </a:pPr>
          </a:p>
        </p:txBody>
      </p:sp>
      <p:sp>
        <p:nvSpPr>
          <p:cNvPr name="TextBox 12" id="12"/>
          <p:cNvSpPr txBox="true"/>
          <p:nvPr/>
        </p:nvSpPr>
        <p:spPr>
          <a:xfrm rot="0">
            <a:off x="4957122" y="944800"/>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RESULTS</a:t>
            </a:r>
          </a:p>
        </p:txBody>
      </p:sp>
    </p:spTree>
  </p:cSld>
  <p:clrMapOvr>
    <a:masterClrMapping/>
  </p:clrMapOvr>
  <p:transition spd="fast">
    <p:push dir="u"/>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5180" y="250920"/>
            <a:ext cx="1610959" cy="1189181"/>
          </a:xfrm>
          <a:custGeom>
            <a:avLst/>
            <a:gdLst/>
            <a:ahLst/>
            <a:cxnLst/>
            <a:rect r="r" b="b" t="t" l="l"/>
            <a:pathLst>
              <a:path h="1189181" w="1610959">
                <a:moveTo>
                  <a:pt x="0" y="0"/>
                </a:moveTo>
                <a:lnTo>
                  <a:pt x="1610959" y="0"/>
                </a:lnTo>
                <a:lnTo>
                  <a:pt x="1610959" y="1189180"/>
                </a:lnTo>
                <a:lnTo>
                  <a:pt x="0" y="11891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650696" y="1693093"/>
            <a:ext cx="1224928" cy="1278388"/>
          </a:xfrm>
          <a:custGeom>
            <a:avLst/>
            <a:gdLst/>
            <a:ahLst/>
            <a:cxnLst/>
            <a:rect r="r" b="b" t="t" l="l"/>
            <a:pathLst>
              <a:path h="1278388" w="1224928">
                <a:moveTo>
                  <a:pt x="0" y="0"/>
                </a:moveTo>
                <a:lnTo>
                  <a:pt x="1224929" y="0"/>
                </a:lnTo>
                <a:lnTo>
                  <a:pt x="1224929" y="1278388"/>
                </a:lnTo>
                <a:lnTo>
                  <a:pt x="0" y="12783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310785" y="4567019"/>
            <a:ext cx="1422333" cy="1008079"/>
          </a:xfrm>
          <a:custGeom>
            <a:avLst/>
            <a:gdLst/>
            <a:ahLst/>
            <a:cxnLst/>
            <a:rect r="r" b="b" t="t" l="l"/>
            <a:pathLst>
              <a:path h="1008079" w="1422333">
                <a:moveTo>
                  <a:pt x="0" y="0"/>
                </a:moveTo>
                <a:lnTo>
                  <a:pt x="1422333" y="0"/>
                </a:lnTo>
                <a:lnTo>
                  <a:pt x="1422333" y="1008079"/>
                </a:lnTo>
                <a:lnTo>
                  <a:pt x="0" y="10080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527201" y="7251498"/>
            <a:ext cx="1471919" cy="1201454"/>
          </a:xfrm>
          <a:custGeom>
            <a:avLst/>
            <a:gdLst/>
            <a:ahLst/>
            <a:cxnLst/>
            <a:rect r="r" b="b" t="t" l="l"/>
            <a:pathLst>
              <a:path h="1201454" w="1471919">
                <a:moveTo>
                  <a:pt x="0" y="0"/>
                </a:moveTo>
                <a:lnTo>
                  <a:pt x="1471919" y="0"/>
                </a:lnTo>
                <a:lnTo>
                  <a:pt x="1471919" y="1201453"/>
                </a:lnTo>
                <a:lnTo>
                  <a:pt x="0" y="1201453"/>
                </a:lnTo>
                <a:lnTo>
                  <a:pt x="0" y="0"/>
                </a:lnTo>
                <a:close/>
              </a:path>
            </a:pathLst>
          </a:custGeom>
          <a:blipFill>
            <a:blip r:embed="rId13"/>
            <a:stretch>
              <a:fillRect l="0" t="0" r="0" b="0"/>
            </a:stretch>
          </a:blipFill>
        </p:spPr>
      </p:sp>
      <p:sp>
        <p:nvSpPr>
          <p:cNvPr name="Freeform 10" id="10"/>
          <p:cNvSpPr/>
          <p:nvPr/>
        </p:nvSpPr>
        <p:spPr>
          <a:xfrm flipH="false" flipV="false" rot="0">
            <a:off x="600962" y="8686444"/>
            <a:ext cx="1343196" cy="1301221"/>
          </a:xfrm>
          <a:custGeom>
            <a:avLst/>
            <a:gdLst/>
            <a:ahLst/>
            <a:cxnLst/>
            <a:rect r="r" b="b" t="t" l="l"/>
            <a:pathLst>
              <a:path h="1301221" w="1343196">
                <a:moveTo>
                  <a:pt x="0" y="0"/>
                </a:moveTo>
                <a:lnTo>
                  <a:pt x="1343196" y="0"/>
                </a:lnTo>
                <a:lnTo>
                  <a:pt x="1343196" y="1301221"/>
                </a:lnTo>
                <a:lnTo>
                  <a:pt x="0" y="13012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1" id="11"/>
          <p:cNvGrpSpPr/>
          <p:nvPr/>
        </p:nvGrpSpPr>
        <p:grpSpPr>
          <a:xfrm rot="0">
            <a:off x="7379276" y="3426343"/>
            <a:ext cx="7129788" cy="2607480"/>
            <a:chOff x="0" y="0"/>
            <a:chExt cx="9506384" cy="3476640"/>
          </a:xfrm>
        </p:grpSpPr>
        <p:sp>
          <p:nvSpPr>
            <p:cNvPr name="Freeform 12" id="12"/>
            <p:cNvSpPr/>
            <p:nvPr/>
          </p:nvSpPr>
          <p:spPr>
            <a:xfrm flipH="false" flipV="false" rot="0">
              <a:off x="599606" y="266895"/>
              <a:ext cx="8906778" cy="2927691"/>
            </a:xfrm>
            <a:custGeom>
              <a:avLst/>
              <a:gdLst/>
              <a:ahLst/>
              <a:cxnLst/>
              <a:rect r="r" b="b" t="t" l="l"/>
              <a:pathLst>
                <a:path h="2927691" w="8906778">
                  <a:moveTo>
                    <a:pt x="0" y="0"/>
                  </a:moveTo>
                  <a:lnTo>
                    <a:pt x="8906778" y="0"/>
                  </a:lnTo>
                  <a:lnTo>
                    <a:pt x="8906778" y="2927691"/>
                  </a:lnTo>
                  <a:lnTo>
                    <a:pt x="0" y="292769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0" y="0"/>
              <a:ext cx="5630968" cy="3476640"/>
            </a:xfrm>
            <a:custGeom>
              <a:avLst/>
              <a:gdLst/>
              <a:ahLst/>
              <a:cxnLst/>
              <a:rect r="r" b="b" t="t" l="l"/>
              <a:pathLst>
                <a:path h="3476640" w="5630968">
                  <a:moveTo>
                    <a:pt x="0" y="0"/>
                  </a:moveTo>
                  <a:lnTo>
                    <a:pt x="5630968" y="0"/>
                  </a:lnTo>
                  <a:lnTo>
                    <a:pt x="5630968" y="3476640"/>
                  </a:lnTo>
                  <a:lnTo>
                    <a:pt x="0" y="3476640"/>
                  </a:lnTo>
                  <a:lnTo>
                    <a:pt x="0" y="0"/>
                  </a:lnTo>
                  <a:close/>
                </a:path>
              </a:pathLst>
            </a:custGeom>
            <a:blipFill>
              <a:blip r:embed="rId18"/>
              <a:stretch>
                <a:fillRect l="0" t="0" r="0" b="0"/>
              </a:stretch>
            </a:blipFill>
          </p:spPr>
        </p:sp>
        <p:sp>
          <p:nvSpPr>
            <p:cNvPr name="TextBox 14" id="14"/>
            <p:cNvSpPr txBox="true"/>
            <p:nvPr/>
          </p:nvSpPr>
          <p:spPr>
            <a:xfrm rot="0">
              <a:off x="5630968" y="356305"/>
              <a:ext cx="2984200" cy="2718328"/>
            </a:xfrm>
            <a:prstGeom prst="rect">
              <a:avLst/>
            </a:prstGeom>
          </p:spPr>
          <p:txBody>
            <a:bodyPr anchor="t" rtlCol="false" tIns="0" lIns="0" bIns="0" rIns="0">
              <a:spAutoFit/>
            </a:bodyPr>
            <a:lstStyle/>
            <a:p>
              <a:pPr algn="ctr">
                <a:lnSpc>
                  <a:spcPts val="7984"/>
                </a:lnSpc>
                <a:spcBef>
                  <a:spcPct val="0"/>
                </a:spcBef>
              </a:pPr>
              <a:r>
                <a:rPr lang="en-US" sz="5703" spc="-285" u="sng">
                  <a:solidFill>
                    <a:srgbClr val="FFFFFF"/>
                  </a:solidFill>
                  <a:latin typeface="ITC Franklin Gothic LT Condensed Semi-Bold"/>
                  <a:hlinkClick r:id="rId19" tooltip="https://colab.research.google.com/drive/1U30VURKZbWM1yYJVExXRvDcDjez57tGC?usp=sharing"/>
                </a:rPr>
                <a:t>GOOGLE </a:t>
              </a:r>
            </a:p>
            <a:p>
              <a:pPr algn="ctr">
                <a:lnSpc>
                  <a:spcPts val="7984"/>
                </a:lnSpc>
                <a:spcBef>
                  <a:spcPct val="0"/>
                </a:spcBef>
              </a:pPr>
              <a:r>
                <a:rPr lang="en-US" sz="5703" spc="-285" u="sng">
                  <a:solidFill>
                    <a:srgbClr val="FFFFFF"/>
                  </a:solidFill>
                  <a:latin typeface="ITC Franklin Gothic LT Condensed Semi-Bold"/>
                  <a:hlinkClick r:id="rId20" tooltip="https://colab.research.google.com/drive/1U30VURKZbWM1yYJVExXRvDcDjez57tGC?usp=sharing"/>
                </a:rPr>
                <a:t>COLLAB</a:t>
              </a:r>
            </a:p>
          </p:txBody>
        </p:sp>
      </p:grpSp>
      <p:sp>
        <p:nvSpPr>
          <p:cNvPr name="TextBox 15" id="15"/>
          <p:cNvSpPr txBox="true"/>
          <p:nvPr/>
        </p:nvSpPr>
        <p:spPr>
          <a:xfrm rot="0">
            <a:off x="4957122" y="944800"/>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LINKS</a:t>
            </a:r>
          </a:p>
        </p:txBody>
      </p:sp>
      <p:grpSp>
        <p:nvGrpSpPr>
          <p:cNvPr name="Group 16" id="16"/>
          <p:cNvGrpSpPr/>
          <p:nvPr/>
        </p:nvGrpSpPr>
        <p:grpSpPr>
          <a:xfrm rot="0">
            <a:off x="7935671" y="6667474"/>
            <a:ext cx="6680084" cy="2195768"/>
            <a:chOff x="0" y="0"/>
            <a:chExt cx="8906778" cy="2927691"/>
          </a:xfrm>
        </p:grpSpPr>
        <p:sp>
          <p:nvSpPr>
            <p:cNvPr name="Freeform 17" id="17"/>
            <p:cNvSpPr/>
            <p:nvPr/>
          </p:nvSpPr>
          <p:spPr>
            <a:xfrm flipH="false" flipV="false" rot="0">
              <a:off x="0" y="0"/>
              <a:ext cx="8906778" cy="2927691"/>
            </a:xfrm>
            <a:custGeom>
              <a:avLst/>
              <a:gdLst/>
              <a:ahLst/>
              <a:cxnLst/>
              <a:rect r="r" b="b" t="t" l="l"/>
              <a:pathLst>
                <a:path h="2927691" w="8906778">
                  <a:moveTo>
                    <a:pt x="0" y="0"/>
                  </a:moveTo>
                  <a:lnTo>
                    <a:pt x="8906778" y="0"/>
                  </a:lnTo>
                  <a:lnTo>
                    <a:pt x="8906778" y="2927691"/>
                  </a:lnTo>
                  <a:lnTo>
                    <a:pt x="0" y="292769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930272" y="237750"/>
              <a:ext cx="2452192" cy="2452192"/>
            </a:xfrm>
            <a:custGeom>
              <a:avLst/>
              <a:gdLst/>
              <a:ahLst/>
              <a:cxnLst/>
              <a:rect r="r" b="b" t="t" l="l"/>
              <a:pathLst>
                <a:path h="2452192" w="2452192">
                  <a:moveTo>
                    <a:pt x="0" y="0"/>
                  </a:moveTo>
                  <a:lnTo>
                    <a:pt x="2452192" y="0"/>
                  </a:lnTo>
                  <a:lnTo>
                    <a:pt x="2452192" y="2452191"/>
                  </a:lnTo>
                  <a:lnTo>
                    <a:pt x="0" y="2452191"/>
                  </a:lnTo>
                  <a:lnTo>
                    <a:pt x="0" y="0"/>
                  </a:lnTo>
                  <a:close/>
                </a:path>
              </a:pathLst>
            </a:custGeom>
            <a:blipFill>
              <a:blip r:embed="rId21"/>
              <a:stretch>
                <a:fillRect l="0" t="0" r="0" b="0"/>
              </a:stretch>
            </a:blipFill>
          </p:spPr>
        </p:sp>
        <p:sp>
          <p:nvSpPr>
            <p:cNvPr name="TextBox 19" id="19"/>
            <p:cNvSpPr txBox="true"/>
            <p:nvPr/>
          </p:nvSpPr>
          <p:spPr>
            <a:xfrm rot="0">
              <a:off x="4889107" y="667138"/>
              <a:ext cx="2984200" cy="1372128"/>
            </a:xfrm>
            <a:prstGeom prst="rect">
              <a:avLst/>
            </a:prstGeom>
          </p:spPr>
          <p:txBody>
            <a:bodyPr anchor="t" rtlCol="false" tIns="0" lIns="0" bIns="0" rIns="0">
              <a:spAutoFit/>
            </a:bodyPr>
            <a:lstStyle/>
            <a:p>
              <a:pPr algn="ctr">
                <a:lnSpc>
                  <a:spcPts val="7984"/>
                </a:lnSpc>
                <a:spcBef>
                  <a:spcPct val="0"/>
                </a:spcBef>
              </a:pPr>
              <a:r>
                <a:rPr lang="en-US" sz="5703" spc="-285" u="sng">
                  <a:solidFill>
                    <a:srgbClr val="FFFFFF"/>
                  </a:solidFill>
                  <a:latin typeface="ITC Franklin Gothic LT Condensed Semi-Bold"/>
                  <a:hlinkClick r:id="rId22" tooltip="https://github.com/AkashPal2003/IBM_SkillsBuild_Internship_Project.git"/>
                </a:rPr>
                <a:t>GITHUB</a:t>
              </a:r>
            </a:p>
          </p:txBody>
        </p:sp>
      </p:grpSp>
      <p:sp>
        <p:nvSpPr>
          <p:cNvPr name="TextBox 20" id="20"/>
          <p:cNvSpPr txBox="true"/>
          <p:nvPr/>
        </p:nvSpPr>
        <p:spPr>
          <a:xfrm rot="0">
            <a:off x="15506027" y="9600315"/>
            <a:ext cx="2306598" cy="387350"/>
          </a:xfrm>
          <a:prstGeom prst="rect">
            <a:avLst/>
          </a:prstGeom>
        </p:spPr>
        <p:txBody>
          <a:bodyPr anchor="t" rtlCol="false" tIns="0" lIns="0" bIns="0" rIns="0">
            <a:spAutoFit/>
          </a:bodyPr>
          <a:lstStyle/>
          <a:p>
            <a:pPr algn="ctr">
              <a:lnSpc>
                <a:spcPts val="2800"/>
              </a:lnSpc>
              <a:spcBef>
                <a:spcPct val="0"/>
              </a:spcBef>
            </a:pPr>
            <a:r>
              <a:rPr lang="en-US" sz="2000" spc="-100">
                <a:solidFill>
                  <a:srgbClr val="FFFFFF"/>
                </a:solidFill>
                <a:latin typeface="ITC Franklin Gothic LT Condensed"/>
              </a:rPr>
              <a:t>*</a:t>
            </a:r>
            <a:r>
              <a:rPr lang="en-US" sz="2000" spc="-100">
                <a:solidFill>
                  <a:srgbClr val="FFFFFF"/>
                </a:solidFill>
                <a:latin typeface="ITC Franklin Gothic LT Condensed"/>
              </a:rPr>
              <a:t>Click on shape to open link</a:t>
            </a:r>
          </a:p>
        </p:txBody>
      </p:sp>
    </p:spTree>
  </p:cSld>
  <p:clrMapOvr>
    <a:masterClrMapping/>
  </p:clrMapOvr>
  <p:transition spd="fast">
    <p:push dir="u"/>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86532" y="1700645"/>
            <a:ext cx="8714935" cy="7200900"/>
          </a:xfrm>
          <a:custGeom>
            <a:avLst/>
            <a:gdLst/>
            <a:ahLst/>
            <a:cxnLst/>
            <a:rect r="r" b="b" t="t" l="l"/>
            <a:pathLst>
              <a:path h="7200900" w="8714935">
                <a:moveTo>
                  <a:pt x="0" y="0"/>
                </a:moveTo>
                <a:lnTo>
                  <a:pt x="8714936" y="0"/>
                </a:lnTo>
                <a:lnTo>
                  <a:pt x="8714936" y="7200900"/>
                </a:lnTo>
                <a:lnTo>
                  <a:pt x="0" y="7200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push dir="u"/>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72131" y="414121"/>
            <a:ext cx="1334207" cy="870874"/>
          </a:xfrm>
          <a:custGeom>
            <a:avLst/>
            <a:gdLst/>
            <a:ahLst/>
            <a:cxnLst/>
            <a:rect r="r" b="b" t="t" l="l"/>
            <a:pathLst>
              <a:path h="870874" w="1334207">
                <a:moveTo>
                  <a:pt x="0" y="0"/>
                </a:moveTo>
                <a:lnTo>
                  <a:pt x="1334207" y="0"/>
                </a:lnTo>
                <a:lnTo>
                  <a:pt x="1334207" y="870873"/>
                </a:lnTo>
                <a:lnTo>
                  <a:pt x="0" y="870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2496105" y="1595399"/>
            <a:ext cx="1501470" cy="1537998"/>
          </a:xfrm>
          <a:custGeom>
            <a:avLst/>
            <a:gdLst/>
            <a:ahLst/>
            <a:cxnLst/>
            <a:rect r="r" b="b" t="t" l="l"/>
            <a:pathLst>
              <a:path h="1537998" w="1501470">
                <a:moveTo>
                  <a:pt x="0" y="0"/>
                </a:moveTo>
                <a:lnTo>
                  <a:pt x="1501471" y="0"/>
                </a:lnTo>
                <a:lnTo>
                  <a:pt x="1501471" y="1537998"/>
                </a:lnTo>
                <a:lnTo>
                  <a:pt x="0" y="1537998"/>
                </a:lnTo>
                <a:lnTo>
                  <a:pt x="0" y="0"/>
                </a:lnTo>
                <a:close/>
              </a:path>
            </a:pathLst>
          </a:custGeom>
          <a:blipFill>
            <a:blip r:embed="rId9"/>
            <a:stretch>
              <a:fillRect l="0" t="0" r="0" b="0"/>
            </a:stretch>
          </a:blipFill>
        </p:spPr>
      </p:sp>
      <p:sp>
        <p:nvSpPr>
          <p:cNvPr name="Freeform 8" id="8"/>
          <p:cNvSpPr/>
          <p:nvPr/>
        </p:nvSpPr>
        <p:spPr>
          <a:xfrm flipH="false" flipV="false" rot="0">
            <a:off x="3381297" y="4393281"/>
            <a:ext cx="1404007" cy="1386138"/>
          </a:xfrm>
          <a:custGeom>
            <a:avLst/>
            <a:gdLst/>
            <a:ahLst/>
            <a:cxnLst/>
            <a:rect r="r" b="b" t="t" l="l"/>
            <a:pathLst>
              <a:path h="1386138" w="1404007">
                <a:moveTo>
                  <a:pt x="0" y="0"/>
                </a:moveTo>
                <a:lnTo>
                  <a:pt x="1404007" y="0"/>
                </a:lnTo>
                <a:lnTo>
                  <a:pt x="1404007" y="1386138"/>
                </a:lnTo>
                <a:lnTo>
                  <a:pt x="0" y="13861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59814" y="8938269"/>
            <a:ext cx="1501692" cy="919786"/>
          </a:xfrm>
          <a:custGeom>
            <a:avLst/>
            <a:gdLst/>
            <a:ahLst/>
            <a:cxnLst/>
            <a:rect r="r" b="b" t="t" l="l"/>
            <a:pathLst>
              <a:path h="919786" w="1501692">
                <a:moveTo>
                  <a:pt x="0" y="0"/>
                </a:moveTo>
                <a:lnTo>
                  <a:pt x="1501691" y="0"/>
                </a:lnTo>
                <a:lnTo>
                  <a:pt x="1501691" y="919786"/>
                </a:lnTo>
                <a:lnTo>
                  <a:pt x="0" y="9197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8967575" y="6467302"/>
            <a:ext cx="5269854" cy="3411533"/>
          </a:xfrm>
          <a:custGeom>
            <a:avLst/>
            <a:gdLst/>
            <a:ahLst/>
            <a:cxnLst/>
            <a:rect r="r" b="b" t="t" l="l"/>
            <a:pathLst>
              <a:path h="3411533" w="5269854">
                <a:moveTo>
                  <a:pt x="0" y="0"/>
                </a:moveTo>
                <a:lnTo>
                  <a:pt x="5269854" y="0"/>
                </a:lnTo>
                <a:lnTo>
                  <a:pt x="5269854" y="3411533"/>
                </a:lnTo>
                <a:lnTo>
                  <a:pt x="0" y="3411533"/>
                </a:lnTo>
                <a:lnTo>
                  <a:pt x="0" y="0"/>
                </a:lnTo>
                <a:close/>
              </a:path>
            </a:pathLst>
          </a:custGeom>
          <a:blipFill>
            <a:blip r:embed="rId14"/>
            <a:stretch>
              <a:fillRect l="0" t="-1458" r="0" b="-1458"/>
            </a:stretch>
          </a:blipFill>
        </p:spPr>
      </p:sp>
      <p:sp>
        <p:nvSpPr>
          <p:cNvPr name="TextBox 11" id="11"/>
          <p:cNvSpPr txBox="true"/>
          <p:nvPr/>
        </p:nvSpPr>
        <p:spPr>
          <a:xfrm rot="0">
            <a:off x="5265783" y="3157764"/>
            <a:ext cx="12639175" cy="3121660"/>
          </a:xfrm>
          <a:prstGeom prst="rect">
            <a:avLst/>
          </a:prstGeom>
        </p:spPr>
        <p:txBody>
          <a:bodyPr anchor="t" rtlCol="false" tIns="0" lIns="0" bIns="0" rIns="0">
            <a:spAutoFit/>
          </a:bodyPr>
          <a:lstStyle/>
          <a:p>
            <a:pPr algn="l" marL="0" indent="0" lvl="0">
              <a:lnSpc>
                <a:spcPts val="3080"/>
              </a:lnSpc>
            </a:pPr>
            <a:r>
              <a:rPr lang="en-US" sz="2800" spc="-42">
                <a:solidFill>
                  <a:srgbClr val="EFBBFF"/>
                </a:solidFill>
                <a:latin typeface="TT Interphases"/>
              </a:rPr>
              <a:t>In today's world, social media wields significant influence in both personal and professional spheres, prompting individuals to base decisions on their online observations. This trend has substantial implications for businesses. Consequently, industries are actively seeking strategies to analyze and interpret data derived from social media, blogs, and various online platforms. A valuable method involves scrutinizing user sentiment through their internet reviews. As a response to this need, we are in the process of developing an AI algorithm designed to detect user sentiment based on their reviews.</a:t>
            </a:r>
          </a:p>
        </p:txBody>
      </p:sp>
      <p:sp>
        <p:nvSpPr>
          <p:cNvPr name="Freeform 12" id="12"/>
          <p:cNvSpPr/>
          <p:nvPr/>
        </p:nvSpPr>
        <p:spPr>
          <a:xfrm flipH="false" flipV="false" rot="0">
            <a:off x="8168688" y="6382847"/>
            <a:ext cx="1597773" cy="1790221"/>
          </a:xfrm>
          <a:custGeom>
            <a:avLst/>
            <a:gdLst/>
            <a:ahLst/>
            <a:cxnLst/>
            <a:rect r="r" b="b" t="t" l="l"/>
            <a:pathLst>
              <a:path h="1790221" w="1597773">
                <a:moveTo>
                  <a:pt x="0" y="0"/>
                </a:moveTo>
                <a:lnTo>
                  <a:pt x="1597773" y="0"/>
                </a:lnTo>
                <a:lnTo>
                  <a:pt x="1597773" y="1790222"/>
                </a:lnTo>
                <a:lnTo>
                  <a:pt x="0" y="179022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3" id="13"/>
          <p:cNvSpPr txBox="true"/>
          <p:nvPr/>
        </p:nvSpPr>
        <p:spPr>
          <a:xfrm rot="0">
            <a:off x="4389483" y="215171"/>
            <a:ext cx="13559078" cy="2904493"/>
          </a:xfrm>
          <a:prstGeom prst="rect">
            <a:avLst/>
          </a:prstGeom>
        </p:spPr>
        <p:txBody>
          <a:bodyPr anchor="t" rtlCol="false" tIns="0" lIns="0" bIns="0" rIns="0">
            <a:spAutoFit/>
          </a:bodyPr>
          <a:lstStyle/>
          <a:p>
            <a:pPr algn="ctr">
              <a:lnSpc>
                <a:spcPts val="11059"/>
              </a:lnSpc>
              <a:spcBef>
                <a:spcPct val="0"/>
              </a:spcBef>
            </a:pPr>
            <a:r>
              <a:rPr lang="en-US" sz="7899" spc="-394">
                <a:solidFill>
                  <a:srgbClr val="BE29EC"/>
                </a:solidFill>
                <a:latin typeface="ITC Franklin Gothic LT Condensed Semi-Bold"/>
              </a:rPr>
              <a:t>SENTIMENT ANALYSIS OF RESTAURANT REVIEWS</a:t>
            </a:r>
          </a:p>
        </p:txBody>
      </p:sp>
      <p:sp>
        <p:nvSpPr>
          <p:cNvPr name="Freeform 14" id="14"/>
          <p:cNvSpPr/>
          <p:nvPr/>
        </p:nvSpPr>
        <p:spPr>
          <a:xfrm flipH="false" flipV="false" rot="-10800000">
            <a:off x="13438543" y="8173069"/>
            <a:ext cx="1597773" cy="1790221"/>
          </a:xfrm>
          <a:custGeom>
            <a:avLst/>
            <a:gdLst/>
            <a:ahLst/>
            <a:cxnLst/>
            <a:rect r="r" b="b" t="t" l="l"/>
            <a:pathLst>
              <a:path h="1790221" w="1597773">
                <a:moveTo>
                  <a:pt x="0" y="0"/>
                </a:moveTo>
                <a:lnTo>
                  <a:pt x="1597772" y="0"/>
                </a:lnTo>
                <a:lnTo>
                  <a:pt x="1597772" y="1790221"/>
                </a:lnTo>
                <a:lnTo>
                  <a:pt x="0" y="179022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2515155" y="7170069"/>
            <a:ext cx="1423080" cy="1294682"/>
          </a:xfrm>
          <a:custGeom>
            <a:avLst/>
            <a:gdLst/>
            <a:ahLst/>
            <a:cxnLst/>
            <a:rect r="r" b="b" t="t" l="l"/>
            <a:pathLst>
              <a:path h="1294682" w="1423080">
                <a:moveTo>
                  <a:pt x="0" y="0"/>
                </a:moveTo>
                <a:lnTo>
                  <a:pt x="1423080" y="0"/>
                </a:lnTo>
                <a:lnTo>
                  <a:pt x="1423080" y="1294682"/>
                </a:lnTo>
                <a:lnTo>
                  <a:pt x="0" y="129468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transition spd="fast">
    <p:push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72131" y="414121"/>
            <a:ext cx="1334207" cy="870874"/>
          </a:xfrm>
          <a:custGeom>
            <a:avLst/>
            <a:gdLst/>
            <a:ahLst/>
            <a:cxnLst/>
            <a:rect r="r" b="b" t="t" l="l"/>
            <a:pathLst>
              <a:path h="870874" w="1334207">
                <a:moveTo>
                  <a:pt x="0" y="0"/>
                </a:moveTo>
                <a:lnTo>
                  <a:pt x="1334207" y="0"/>
                </a:lnTo>
                <a:lnTo>
                  <a:pt x="1334207" y="870873"/>
                </a:lnTo>
                <a:lnTo>
                  <a:pt x="0" y="870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2496105" y="1595399"/>
            <a:ext cx="1501470" cy="1537998"/>
          </a:xfrm>
          <a:custGeom>
            <a:avLst/>
            <a:gdLst/>
            <a:ahLst/>
            <a:cxnLst/>
            <a:rect r="r" b="b" t="t" l="l"/>
            <a:pathLst>
              <a:path h="1537998" w="1501470">
                <a:moveTo>
                  <a:pt x="0" y="0"/>
                </a:moveTo>
                <a:lnTo>
                  <a:pt x="1501471" y="0"/>
                </a:lnTo>
                <a:lnTo>
                  <a:pt x="1501471" y="1537998"/>
                </a:lnTo>
                <a:lnTo>
                  <a:pt x="0" y="1537998"/>
                </a:lnTo>
                <a:lnTo>
                  <a:pt x="0" y="0"/>
                </a:lnTo>
                <a:close/>
              </a:path>
            </a:pathLst>
          </a:custGeom>
          <a:blipFill>
            <a:blip r:embed="rId9"/>
            <a:stretch>
              <a:fillRect l="0" t="0" r="0" b="0"/>
            </a:stretch>
          </a:blipFill>
        </p:spPr>
      </p:sp>
      <p:sp>
        <p:nvSpPr>
          <p:cNvPr name="Freeform 8" id="8"/>
          <p:cNvSpPr/>
          <p:nvPr/>
        </p:nvSpPr>
        <p:spPr>
          <a:xfrm flipH="false" flipV="false" rot="0">
            <a:off x="3381297" y="4393281"/>
            <a:ext cx="1404007" cy="1386138"/>
          </a:xfrm>
          <a:custGeom>
            <a:avLst/>
            <a:gdLst/>
            <a:ahLst/>
            <a:cxnLst/>
            <a:rect r="r" b="b" t="t" l="l"/>
            <a:pathLst>
              <a:path h="1386138" w="1404007">
                <a:moveTo>
                  <a:pt x="0" y="0"/>
                </a:moveTo>
                <a:lnTo>
                  <a:pt x="1404007" y="0"/>
                </a:lnTo>
                <a:lnTo>
                  <a:pt x="1404007" y="1386138"/>
                </a:lnTo>
                <a:lnTo>
                  <a:pt x="0" y="13861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59814" y="8938269"/>
            <a:ext cx="1501692" cy="919786"/>
          </a:xfrm>
          <a:custGeom>
            <a:avLst/>
            <a:gdLst/>
            <a:ahLst/>
            <a:cxnLst/>
            <a:rect r="r" b="b" t="t" l="l"/>
            <a:pathLst>
              <a:path h="919786" w="1501692">
                <a:moveTo>
                  <a:pt x="0" y="0"/>
                </a:moveTo>
                <a:lnTo>
                  <a:pt x="1501691" y="0"/>
                </a:lnTo>
                <a:lnTo>
                  <a:pt x="1501691" y="919786"/>
                </a:lnTo>
                <a:lnTo>
                  <a:pt x="0" y="9197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5151856" y="3025198"/>
            <a:ext cx="12901291" cy="5349875"/>
          </a:xfrm>
          <a:prstGeom prst="rect">
            <a:avLst/>
          </a:prstGeom>
        </p:spPr>
        <p:txBody>
          <a:bodyPr anchor="t" rtlCol="false" tIns="0" lIns="0" bIns="0" rIns="0">
            <a:spAutoFit/>
          </a:bodyPr>
          <a:lstStyle/>
          <a:p>
            <a:pPr algn="l" marL="0" indent="0" lvl="0">
              <a:lnSpc>
                <a:spcPts val="3850"/>
              </a:lnSpc>
            </a:pPr>
            <a:r>
              <a:rPr lang="en-US" sz="3500" spc="-52">
                <a:solidFill>
                  <a:srgbClr val="EFBBFF"/>
                </a:solidFill>
                <a:latin typeface="TT Interphases"/>
              </a:rPr>
              <a:t>In our increasingly internet-driven world, the need to extract valuable insights from the vast expanse of online data has become paramount. Businesses, such as restaurants, can harness this data to evaluate their performance and gain a deeper understanding of customer sentiment. Our objective is to develop an AI algorithm capable of discerning user sentiment from their reviews, categorizing them as either positive or negative. This valuable tool empowers restaurants to glean insights, identify top-performing dishes, address areas for improvement, and address negative feedback, ultimately enabling them to enhance their performance and better serve their customers.</a:t>
            </a:r>
          </a:p>
        </p:txBody>
      </p:sp>
      <p:sp>
        <p:nvSpPr>
          <p:cNvPr name="TextBox 11" id="11"/>
          <p:cNvSpPr txBox="true"/>
          <p:nvPr/>
        </p:nvSpPr>
        <p:spPr>
          <a:xfrm rot="0">
            <a:off x="4957122" y="516924"/>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AGENDA</a:t>
            </a:r>
          </a:p>
        </p:txBody>
      </p:sp>
      <p:sp>
        <p:nvSpPr>
          <p:cNvPr name="Freeform 12" id="12"/>
          <p:cNvSpPr/>
          <p:nvPr/>
        </p:nvSpPr>
        <p:spPr>
          <a:xfrm flipH="false" flipV="false" rot="0">
            <a:off x="2516250" y="7170069"/>
            <a:ext cx="1423080" cy="1294682"/>
          </a:xfrm>
          <a:custGeom>
            <a:avLst/>
            <a:gdLst/>
            <a:ahLst/>
            <a:cxnLst/>
            <a:rect r="r" b="b" t="t" l="l"/>
            <a:pathLst>
              <a:path h="1294682" w="1423080">
                <a:moveTo>
                  <a:pt x="0" y="0"/>
                </a:moveTo>
                <a:lnTo>
                  <a:pt x="1423080" y="0"/>
                </a:lnTo>
                <a:lnTo>
                  <a:pt x="1423080" y="1294682"/>
                </a:lnTo>
                <a:lnTo>
                  <a:pt x="0" y="12946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transition spd="fast">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72131" y="414121"/>
            <a:ext cx="1334207" cy="870874"/>
          </a:xfrm>
          <a:custGeom>
            <a:avLst/>
            <a:gdLst/>
            <a:ahLst/>
            <a:cxnLst/>
            <a:rect r="r" b="b" t="t" l="l"/>
            <a:pathLst>
              <a:path h="870874" w="1334207">
                <a:moveTo>
                  <a:pt x="0" y="0"/>
                </a:moveTo>
                <a:lnTo>
                  <a:pt x="1334207" y="0"/>
                </a:lnTo>
                <a:lnTo>
                  <a:pt x="1334207" y="870873"/>
                </a:lnTo>
                <a:lnTo>
                  <a:pt x="0" y="870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2496105" y="1595399"/>
            <a:ext cx="1501470" cy="1537998"/>
          </a:xfrm>
          <a:custGeom>
            <a:avLst/>
            <a:gdLst/>
            <a:ahLst/>
            <a:cxnLst/>
            <a:rect r="r" b="b" t="t" l="l"/>
            <a:pathLst>
              <a:path h="1537998" w="1501470">
                <a:moveTo>
                  <a:pt x="0" y="0"/>
                </a:moveTo>
                <a:lnTo>
                  <a:pt x="1501471" y="0"/>
                </a:lnTo>
                <a:lnTo>
                  <a:pt x="1501471" y="1537998"/>
                </a:lnTo>
                <a:lnTo>
                  <a:pt x="0" y="1537998"/>
                </a:lnTo>
                <a:lnTo>
                  <a:pt x="0" y="0"/>
                </a:lnTo>
                <a:close/>
              </a:path>
            </a:pathLst>
          </a:custGeom>
          <a:blipFill>
            <a:blip r:embed="rId9"/>
            <a:stretch>
              <a:fillRect l="0" t="0" r="0" b="0"/>
            </a:stretch>
          </a:blipFill>
        </p:spPr>
      </p:sp>
      <p:sp>
        <p:nvSpPr>
          <p:cNvPr name="Freeform 8" id="8"/>
          <p:cNvSpPr/>
          <p:nvPr/>
        </p:nvSpPr>
        <p:spPr>
          <a:xfrm flipH="false" flipV="false" rot="0">
            <a:off x="3381297" y="4393281"/>
            <a:ext cx="1404007" cy="1386138"/>
          </a:xfrm>
          <a:custGeom>
            <a:avLst/>
            <a:gdLst/>
            <a:ahLst/>
            <a:cxnLst/>
            <a:rect r="r" b="b" t="t" l="l"/>
            <a:pathLst>
              <a:path h="1386138" w="1404007">
                <a:moveTo>
                  <a:pt x="0" y="0"/>
                </a:moveTo>
                <a:lnTo>
                  <a:pt x="1404007" y="0"/>
                </a:lnTo>
                <a:lnTo>
                  <a:pt x="1404007" y="1386138"/>
                </a:lnTo>
                <a:lnTo>
                  <a:pt x="0" y="13861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59814" y="8938269"/>
            <a:ext cx="1501692" cy="919786"/>
          </a:xfrm>
          <a:custGeom>
            <a:avLst/>
            <a:gdLst/>
            <a:ahLst/>
            <a:cxnLst/>
            <a:rect r="r" b="b" t="t" l="l"/>
            <a:pathLst>
              <a:path h="919786" w="1501692">
                <a:moveTo>
                  <a:pt x="0" y="0"/>
                </a:moveTo>
                <a:lnTo>
                  <a:pt x="1501691" y="0"/>
                </a:lnTo>
                <a:lnTo>
                  <a:pt x="1501691" y="919786"/>
                </a:lnTo>
                <a:lnTo>
                  <a:pt x="0" y="9197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5151856" y="2465637"/>
            <a:ext cx="12901291" cy="4378325"/>
          </a:xfrm>
          <a:prstGeom prst="rect">
            <a:avLst/>
          </a:prstGeom>
        </p:spPr>
        <p:txBody>
          <a:bodyPr anchor="t" rtlCol="false" tIns="0" lIns="0" bIns="0" rIns="0">
            <a:spAutoFit/>
          </a:bodyPr>
          <a:lstStyle/>
          <a:p>
            <a:pPr algn="l" marL="0" indent="0" lvl="0">
              <a:lnSpc>
                <a:spcPts val="3850"/>
              </a:lnSpc>
            </a:pPr>
            <a:r>
              <a:rPr lang="en-US" sz="3500" spc="-52">
                <a:solidFill>
                  <a:srgbClr val="EFBBFF"/>
                </a:solidFill>
                <a:latin typeface="TT Interphases"/>
              </a:rPr>
              <a:t>This project seeks to automate the analysis of restaurant reviews, offering a time-efficient solution for potential customers. It involves creating a sentiment analysis model that categorizes reviews as positive, negative, or neutral through supervised machine learning. Evaluation metrics include accuracy, precision, and recall. This initiative benefits both restaurant owners and customers, aiding owners in improving service or food quality while helping customers find suitable restaurants effortlessly. The project will be completed in three phases:</a:t>
            </a:r>
          </a:p>
        </p:txBody>
      </p:sp>
      <p:sp>
        <p:nvSpPr>
          <p:cNvPr name="Freeform 11" id="11"/>
          <p:cNvSpPr/>
          <p:nvPr/>
        </p:nvSpPr>
        <p:spPr>
          <a:xfrm flipH="false" flipV="false" rot="0">
            <a:off x="4842191" y="7584972"/>
            <a:ext cx="12626020" cy="1673328"/>
          </a:xfrm>
          <a:custGeom>
            <a:avLst/>
            <a:gdLst/>
            <a:ahLst/>
            <a:cxnLst/>
            <a:rect r="r" b="b" t="t" l="l"/>
            <a:pathLst>
              <a:path h="1673328" w="12626020">
                <a:moveTo>
                  <a:pt x="0" y="0"/>
                </a:moveTo>
                <a:lnTo>
                  <a:pt x="12626020" y="0"/>
                </a:lnTo>
                <a:lnTo>
                  <a:pt x="12626020" y="1673328"/>
                </a:lnTo>
                <a:lnTo>
                  <a:pt x="0" y="1673328"/>
                </a:lnTo>
                <a:lnTo>
                  <a:pt x="0" y="0"/>
                </a:lnTo>
                <a:close/>
              </a:path>
            </a:pathLst>
          </a:custGeom>
          <a:blipFill>
            <a:blip r:embed="rId14"/>
            <a:stretch>
              <a:fillRect l="0" t="0" r="0" b="0"/>
            </a:stretch>
          </a:blipFill>
        </p:spPr>
      </p:sp>
      <p:sp>
        <p:nvSpPr>
          <p:cNvPr name="TextBox 12" id="12"/>
          <p:cNvSpPr txBox="true"/>
          <p:nvPr/>
        </p:nvSpPr>
        <p:spPr>
          <a:xfrm rot="0">
            <a:off x="4957122" y="-42636"/>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PROJECT OVERVIEW</a:t>
            </a:r>
          </a:p>
        </p:txBody>
      </p:sp>
      <p:sp>
        <p:nvSpPr>
          <p:cNvPr name="Freeform 13" id="13"/>
          <p:cNvSpPr/>
          <p:nvPr/>
        </p:nvSpPr>
        <p:spPr>
          <a:xfrm flipH="false" flipV="false" rot="0">
            <a:off x="2515155" y="7170069"/>
            <a:ext cx="1423080" cy="1294682"/>
          </a:xfrm>
          <a:custGeom>
            <a:avLst/>
            <a:gdLst/>
            <a:ahLst/>
            <a:cxnLst/>
            <a:rect r="r" b="b" t="t" l="l"/>
            <a:pathLst>
              <a:path h="1294682" w="1423080">
                <a:moveTo>
                  <a:pt x="0" y="0"/>
                </a:moveTo>
                <a:lnTo>
                  <a:pt x="1423080" y="0"/>
                </a:lnTo>
                <a:lnTo>
                  <a:pt x="1423080" y="1294682"/>
                </a:lnTo>
                <a:lnTo>
                  <a:pt x="0" y="12946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ransition spd="fast">
    <p:push dir="u"/>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72131" y="414121"/>
            <a:ext cx="1334207" cy="870874"/>
          </a:xfrm>
          <a:custGeom>
            <a:avLst/>
            <a:gdLst/>
            <a:ahLst/>
            <a:cxnLst/>
            <a:rect r="r" b="b" t="t" l="l"/>
            <a:pathLst>
              <a:path h="870874" w="1334207">
                <a:moveTo>
                  <a:pt x="0" y="0"/>
                </a:moveTo>
                <a:lnTo>
                  <a:pt x="1334207" y="0"/>
                </a:lnTo>
                <a:lnTo>
                  <a:pt x="1334207" y="870873"/>
                </a:lnTo>
                <a:lnTo>
                  <a:pt x="0" y="870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2496105" y="1595399"/>
            <a:ext cx="1501470" cy="1537998"/>
          </a:xfrm>
          <a:custGeom>
            <a:avLst/>
            <a:gdLst/>
            <a:ahLst/>
            <a:cxnLst/>
            <a:rect r="r" b="b" t="t" l="l"/>
            <a:pathLst>
              <a:path h="1537998" w="1501470">
                <a:moveTo>
                  <a:pt x="0" y="0"/>
                </a:moveTo>
                <a:lnTo>
                  <a:pt x="1501471" y="0"/>
                </a:lnTo>
                <a:lnTo>
                  <a:pt x="1501471" y="1537998"/>
                </a:lnTo>
                <a:lnTo>
                  <a:pt x="0" y="1537998"/>
                </a:lnTo>
                <a:lnTo>
                  <a:pt x="0" y="0"/>
                </a:lnTo>
                <a:close/>
              </a:path>
            </a:pathLst>
          </a:custGeom>
          <a:blipFill>
            <a:blip r:embed="rId9"/>
            <a:stretch>
              <a:fillRect l="0" t="0" r="0" b="0"/>
            </a:stretch>
          </a:blipFill>
        </p:spPr>
      </p:sp>
      <p:sp>
        <p:nvSpPr>
          <p:cNvPr name="Freeform 8" id="8"/>
          <p:cNvSpPr/>
          <p:nvPr/>
        </p:nvSpPr>
        <p:spPr>
          <a:xfrm flipH="false" flipV="false" rot="0">
            <a:off x="3381297" y="4393281"/>
            <a:ext cx="1404007" cy="1386138"/>
          </a:xfrm>
          <a:custGeom>
            <a:avLst/>
            <a:gdLst/>
            <a:ahLst/>
            <a:cxnLst/>
            <a:rect r="r" b="b" t="t" l="l"/>
            <a:pathLst>
              <a:path h="1386138" w="1404007">
                <a:moveTo>
                  <a:pt x="0" y="0"/>
                </a:moveTo>
                <a:lnTo>
                  <a:pt x="1404007" y="0"/>
                </a:lnTo>
                <a:lnTo>
                  <a:pt x="1404007" y="1386138"/>
                </a:lnTo>
                <a:lnTo>
                  <a:pt x="0" y="13861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59814" y="8938269"/>
            <a:ext cx="1501692" cy="919786"/>
          </a:xfrm>
          <a:custGeom>
            <a:avLst/>
            <a:gdLst/>
            <a:ahLst/>
            <a:cxnLst/>
            <a:rect r="r" b="b" t="t" l="l"/>
            <a:pathLst>
              <a:path h="919786" w="1501692">
                <a:moveTo>
                  <a:pt x="0" y="0"/>
                </a:moveTo>
                <a:lnTo>
                  <a:pt x="1501691" y="0"/>
                </a:lnTo>
                <a:lnTo>
                  <a:pt x="1501691" y="919786"/>
                </a:lnTo>
                <a:lnTo>
                  <a:pt x="0" y="9197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5151856" y="2339802"/>
            <a:ext cx="12901291" cy="4127500"/>
          </a:xfrm>
          <a:prstGeom prst="rect">
            <a:avLst/>
          </a:prstGeom>
        </p:spPr>
        <p:txBody>
          <a:bodyPr anchor="t" rtlCol="false" tIns="0" lIns="0" bIns="0" rIns="0">
            <a:spAutoFit/>
          </a:bodyPr>
          <a:lstStyle/>
          <a:p>
            <a:pPr>
              <a:lnSpc>
                <a:spcPts val="2749"/>
              </a:lnSpc>
            </a:pPr>
            <a:r>
              <a:rPr lang="en-US" sz="2499" spc="-37">
                <a:solidFill>
                  <a:srgbClr val="EFBBFF"/>
                </a:solidFill>
                <a:latin typeface="TT Interphases"/>
              </a:rPr>
              <a:t>The users of the sentiment analysis of restaurant reviews project are:</a:t>
            </a:r>
          </a:p>
          <a:p>
            <a:pPr>
              <a:lnSpc>
                <a:spcPts val="2749"/>
              </a:lnSpc>
            </a:pPr>
          </a:p>
          <a:p>
            <a:pPr>
              <a:lnSpc>
                <a:spcPts val="2749"/>
              </a:lnSpc>
            </a:pPr>
            <a:r>
              <a:rPr lang="en-US" sz="2499" spc="-37">
                <a:solidFill>
                  <a:srgbClr val="EFBBFF"/>
                </a:solidFill>
                <a:latin typeface="TT Interphases"/>
              </a:rPr>
              <a:t>•  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a:lnSpc>
                <a:spcPts val="2749"/>
              </a:lnSpc>
            </a:pPr>
            <a:r>
              <a:rPr lang="en-US" sz="2499" spc="-37">
                <a:solidFill>
                  <a:srgbClr val="EFBBFF"/>
                </a:solidFill>
                <a:latin typeface="TT Interphases"/>
              </a:rPr>
              <a:t>•  Customers: Customers can use the model to quickly and easily find restaurants that are likely to meet their needs. For example, if a customer is looking for a restaurant with good food, they can use the model to find restaurants that have mostly positive reviews.</a:t>
            </a:r>
          </a:p>
          <a:p>
            <a:pPr>
              <a:lnSpc>
                <a:spcPts val="2749"/>
              </a:lnSpc>
            </a:pPr>
          </a:p>
          <a:p>
            <a:pPr>
              <a:lnSpc>
                <a:spcPts val="2749"/>
              </a:lnSpc>
            </a:pPr>
            <a:r>
              <a:rPr lang="en-US" sz="2499" spc="-37">
                <a:solidFill>
                  <a:srgbClr val="EFBBFF"/>
                </a:solidFill>
                <a:latin typeface="TT Interphases"/>
              </a:rPr>
              <a:t>Here is one examples of how the project can help users:</a:t>
            </a:r>
          </a:p>
          <a:p>
            <a:pPr algn="l" marL="0" indent="0" lvl="0">
              <a:lnSpc>
                <a:spcPts val="2749"/>
              </a:lnSpc>
            </a:pPr>
          </a:p>
        </p:txBody>
      </p:sp>
      <p:sp>
        <p:nvSpPr>
          <p:cNvPr name="Freeform 11" id="11"/>
          <p:cNvSpPr/>
          <p:nvPr/>
        </p:nvSpPr>
        <p:spPr>
          <a:xfrm flipH="false" flipV="false" rot="0">
            <a:off x="6950798" y="6467302"/>
            <a:ext cx="1475062" cy="1475062"/>
          </a:xfrm>
          <a:custGeom>
            <a:avLst/>
            <a:gdLst/>
            <a:ahLst/>
            <a:cxnLst/>
            <a:rect r="r" b="b" t="t" l="l"/>
            <a:pathLst>
              <a:path h="1475062" w="1475062">
                <a:moveTo>
                  <a:pt x="0" y="0"/>
                </a:moveTo>
                <a:lnTo>
                  <a:pt x="1475062" y="0"/>
                </a:lnTo>
                <a:lnTo>
                  <a:pt x="1475062" y="1475063"/>
                </a:lnTo>
                <a:lnTo>
                  <a:pt x="0" y="1475063"/>
                </a:lnTo>
                <a:lnTo>
                  <a:pt x="0" y="0"/>
                </a:lnTo>
                <a:close/>
              </a:path>
            </a:pathLst>
          </a:custGeom>
          <a:blipFill>
            <a:blip r:embed="rId14"/>
            <a:stretch>
              <a:fillRect l="0" t="0" r="0" b="0"/>
            </a:stretch>
          </a:blipFill>
        </p:spPr>
      </p:sp>
      <p:sp>
        <p:nvSpPr>
          <p:cNvPr name="Freeform 12" id="12"/>
          <p:cNvSpPr/>
          <p:nvPr/>
        </p:nvSpPr>
        <p:spPr>
          <a:xfrm flipH="false" flipV="false" rot="0">
            <a:off x="13794009" y="6467302"/>
            <a:ext cx="1210950" cy="1475062"/>
          </a:xfrm>
          <a:custGeom>
            <a:avLst/>
            <a:gdLst/>
            <a:ahLst/>
            <a:cxnLst/>
            <a:rect r="r" b="b" t="t" l="l"/>
            <a:pathLst>
              <a:path h="1475062" w="1210950">
                <a:moveTo>
                  <a:pt x="0" y="0"/>
                </a:moveTo>
                <a:lnTo>
                  <a:pt x="1210950" y="0"/>
                </a:lnTo>
                <a:lnTo>
                  <a:pt x="1210950" y="1475063"/>
                </a:lnTo>
                <a:lnTo>
                  <a:pt x="0" y="1475063"/>
                </a:lnTo>
                <a:lnTo>
                  <a:pt x="0" y="0"/>
                </a:lnTo>
                <a:close/>
              </a:path>
            </a:pathLst>
          </a:custGeom>
          <a:blipFill>
            <a:blip r:embed="rId15"/>
            <a:stretch>
              <a:fillRect l="-10905" t="0" r="-10905" b="0"/>
            </a:stretch>
          </a:blipFill>
        </p:spPr>
      </p:sp>
      <p:sp>
        <p:nvSpPr>
          <p:cNvPr name="TextBox 13" id="13"/>
          <p:cNvSpPr txBox="true"/>
          <p:nvPr/>
        </p:nvSpPr>
        <p:spPr>
          <a:xfrm rot="0">
            <a:off x="4957122" y="-42636"/>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USERS</a:t>
            </a:r>
          </a:p>
        </p:txBody>
      </p:sp>
      <p:sp>
        <p:nvSpPr>
          <p:cNvPr name="TextBox 14" id="14"/>
          <p:cNvSpPr txBox="true"/>
          <p:nvPr/>
        </p:nvSpPr>
        <p:spPr>
          <a:xfrm rot="0">
            <a:off x="4957122" y="7894740"/>
            <a:ext cx="5462415" cy="1736725"/>
          </a:xfrm>
          <a:prstGeom prst="rect">
            <a:avLst/>
          </a:prstGeom>
        </p:spPr>
        <p:txBody>
          <a:bodyPr anchor="t" rtlCol="false" tIns="0" lIns="0" bIns="0" rIns="0">
            <a:spAutoFit/>
          </a:bodyPr>
          <a:lstStyle/>
          <a:p>
            <a:pPr algn="ctr">
              <a:lnSpc>
                <a:spcPts val="3499"/>
              </a:lnSpc>
              <a:spcBef>
                <a:spcPct val="0"/>
              </a:spcBef>
            </a:pPr>
            <a:r>
              <a:rPr lang="en-US" sz="2499" spc="-124">
                <a:solidFill>
                  <a:srgbClr val="EFBBFF"/>
                </a:solidFill>
                <a:latin typeface="TT Interphases"/>
              </a:rPr>
              <a:t>The model assists restaurant owners in pinpointing popular dishes and areas for improvement, guiding menu updates and preparation adjustments.</a:t>
            </a:r>
          </a:p>
        </p:txBody>
      </p:sp>
      <p:sp>
        <p:nvSpPr>
          <p:cNvPr name="TextBox 15" id="15"/>
          <p:cNvSpPr txBox="true"/>
          <p:nvPr/>
        </p:nvSpPr>
        <p:spPr>
          <a:xfrm rot="0">
            <a:off x="11539668" y="7894740"/>
            <a:ext cx="5719632" cy="1736725"/>
          </a:xfrm>
          <a:prstGeom prst="rect">
            <a:avLst/>
          </a:prstGeom>
        </p:spPr>
        <p:txBody>
          <a:bodyPr anchor="t" rtlCol="false" tIns="0" lIns="0" bIns="0" rIns="0">
            <a:spAutoFit/>
          </a:bodyPr>
          <a:lstStyle/>
          <a:p>
            <a:pPr algn="ctr">
              <a:lnSpc>
                <a:spcPts val="3499"/>
              </a:lnSpc>
              <a:spcBef>
                <a:spcPct val="0"/>
              </a:spcBef>
            </a:pPr>
            <a:r>
              <a:rPr lang="en-US" sz="2499" spc="-124">
                <a:solidFill>
                  <a:srgbClr val="EFBBFF"/>
                </a:solidFill>
                <a:latin typeface="TT Interphases"/>
              </a:rPr>
              <a:t>The model aids customers in discovering restaurants with ample vegetarian or vegan choices, catering to those with dietary limitations.</a:t>
            </a:r>
          </a:p>
        </p:txBody>
      </p:sp>
      <p:sp>
        <p:nvSpPr>
          <p:cNvPr name="Freeform 16" id="16"/>
          <p:cNvSpPr/>
          <p:nvPr/>
        </p:nvSpPr>
        <p:spPr>
          <a:xfrm flipH="false" flipV="false" rot="0">
            <a:off x="2515155" y="7179594"/>
            <a:ext cx="1423080" cy="1294682"/>
          </a:xfrm>
          <a:custGeom>
            <a:avLst/>
            <a:gdLst/>
            <a:ahLst/>
            <a:cxnLst/>
            <a:rect r="r" b="b" t="t" l="l"/>
            <a:pathLst>
              <a:path h="1294682" w="1423080">
                <a:moveTo>
                  <a:pt x="0" y="0"/>
                </a:moveTo>
                <a:lnTo>
                  <a:pt x="1423080" y="0"/>
                </a:lnTo>
                <a:lnTo>
                  <a:pt x="1423080" y="1294682"/>
                </a:lnTo>
                <a:lnTo>
                  <a:pt x="0" y="12946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transition spd="fast">
    <p:push dir="u"/>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083545" y="5872412"/>
            <a:ext cx="9737444" cy="4102993"/>
          </a:xfrm>
          <a:custGeom>
            <a:avLst/>
            <a:gdLst/>
            <a:ahLst/>
            <a:cxnLst/>
            <a:rect r="r" b="b" t="t" l="l"/>
            <a:pathLst>
              <a:path h="4102993" w="9737444">
                <a:moveTo>
                  <a:pt x="0" y="0"/>
                </a:moveTo>
                <a:lnTo>
                  <a:pt x="9737444" y="0"/>
                </a:lnTo>
                <a:lnTo>
                  <a:pt x="9737444" y="4102994"/>
                </a:lnTo>
                <a:lnTo>
                  <a:pt x="0" y="4102994"/>
                </a:lnTo>
                <a:lnTo>
                  <a:pt x="0" y="0"/>
                </a:lnTo>
                <a:close/>
              </a:path>
            </a:pathLst>
          </a:custGeom>
          <a:blipFill>
            <a:blip r:embed="rId7"/>
            <a:stretch>
              <a:fillRect l="0" t="0" r="0" b="0"/>
            </a:stretch>
          </a:blipFill>
        </p:spPr>
      </p:sp>
      <p:sp>
        <p:nvSpPr>
          <p:cNvPr name="Freeform 7" id="7"/>
          <p:cNvSpPr/>
          <p:nvPr/>
        </p:nvSpPr>
        <p:spPr>
          <a:xfrm flipH="false" flipV="false" rot="0">
            <a:off x="876683" y="191248"/>
            <a:ext cx="867953" cy="1248853"/>
          </a:xfrm>
          <a:custGeom>
            <a:avLst/>
            <a:gdLst/>
            <a:ahLst/>
            <a:cxnLst/>
            <a:rect r="r" b="b" t="t" l="l"/>
            <a:pathLst>
              <a:path h="1248853" w="867953">
                <a:moveTo>
                  <a:pt x="0" y="0"/>
                </a:moveTo>
                <a:lnTo>
                  <a:pt x="867953" y="0"/>
                </a:lnTo>
                <a:lnTo>
                  <a:pt x="867953" y="1248852"/>
                </a:lnTo>
                <a:lnTo>
                  <a:pt x="0" y="12488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453292" y="1899622"/>
            <a:ext cx="1610959" cy="1189181"/>
          </a:xfrm>
          <a:custGeom>
            <a:avLst/>
            <a:gdLst/>
            <a:ahLst/>
            <a:cxnLst/>
            <a:rect r="r" b="b" t="t" l="l"/>
            <a:pathLst>
              <a:path h="1189181" w="1610959">
                <a:moveTo>
                  <a:pt x="0" y="0"/>
                </a:moveTo>
                <a:lnTo>
                  <a:pt x="1610959" y="0"/>
                </a:lnTo>
                <a:lnTo>
                  <a:pt x="1610959" y="1189181"/>
                </a:lnTo>
                <a:lnTo>
                  <a:pt x="0" y="11891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3499411" y="4428106"/>
            <a:ext cx="1224928" cy="1278388"/>
          </a:xfrm>
          <a:custGeom>
            <a:avLst/>
            <a:gdLst/>
            <a:ahLst/>
            <a:cxnLst/>
            <a:rect r="r" b="b" t="t" l="l"/>
            <a:pathLst>
              <a:path h="1278388" w="1224928">
                <a:moveTo>
                  <a:pt x="0" y="0"/>
                </a:moveTo>
                <a:lnTo>
                  <a:pt x="1224929" y="0"/>
                </a:lnTo>
                <a:lnTo>
                  <a:pt x="1224929" y="1278388"/>
                </a:lnTo>
                <a:lnTo>
                  <a:pt x="0" y="12783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2453292" y="7229200"/>
            <a:ext cx="1422333" cy="1008079"/>
          </a:xfrm>
          <a:custGeom>
            <a:avLst/>
            <a:gdLst/>
            <a:ahLst/>
            <a:cxnLst/>
            <a:rect r="r" b="b" t="t" l="l"/>
            <a:pathLst>
              <a:path h="1008079" w="1422333">
                <a:moveTo>
                  <a:pt x="0" y="0"/>
                </a:moveTo>
                <a:lnTo>
                  <a:pt x="1422333" y="0"/>
                </a:lnTo>
                <a:lnTo>
                  <a:pt x="1422333" y="1008079"/>
                </a:lnTo>
                <a:lnTo>
                  <a:pt x="0" y="10080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574700" y="8773952"/>
            <a:ext cx="1471919" cy="1201454"/>
          </a:xfrm>
          <a:custGeom>
            <a:avLst/>
            <a:gdLst/>
            <a:ahLst/>
            <a:cxnLst/>
            <a:rect r="r" b="b" t="t" l="l"/>
            <a:pathLst>
              <a:path h="1201454" w="1471919">
                <a:moveTo>
                  <a:pt x="0" y="0"/>
                </a:moveTo>
                <a:lnTo>
                  <a:pt x="1471919" y="0"/>
                </a:lnTo>
                <a:lnTo>
                  <a:pt x="1471919" y="1201454"/>
                </a:lnTo>
                <a:lnTo>
                  <a:pt x="0" y="1201454"/>
                </a:lnTo>
                <a:lnTo>
                  <a:pt x="0" y="0"/>
                </a:lnTo>
                <a:close/>
              </a:path>
            </a:pathLst>
          </a:custGeom>
          <a:blipFill>
            <a:blip r:embed="rId16"/>
            <a:stretch>
              <a:fillRect l="0" t="0" r="0" b="0"/>
            </a:stretch>
          </a:blipFill>
        </p:spPr>
      </p:sp>
      <p:sp>
        <p:nvSpPr>
          <p:cNvPr name="TextBox 12" id="12"/>
          <p:cNvSpPr txBox="true"/>
          <p:nvPr/>
        </p:nvSpPr>
        <p:spPr>
          <a:xfrm rot="0">
            <a:off x="5237581" y="2465637"/>
            <a:ext cx="12901291" cy="3406775"/>
          </a:xfrm>
          <a:prstGeom prst="rect">
            <a:avLst/>
          </a:prstGeom>
        </p:spPr>
        <p:txBody>
          <a:bodyPr anchor="t" rtlCol="false" tIns="0" lIns="0" bIns="0" rIns="0">
            <a:spAutoFit/>
          </a:bodyPr>
          <a:lstStyle/>
          <a:p>
            <a:pPr algn="l" marL="0" indent="0" lvl="0">
              <a:lnSpc>
                <a:spcPts val="3850"/>
              </a:lnSpc>
            </a:pPr>
            <a:r>
              <a:rPr lang="en-US" sz="3500" spc="-52">
                <a:solidFill>
                  <a:srgbClr val="EFBBFF"/>
                </a:solidFill>
                <a:latin typeface="TT Interphases"/>
              </a:rPr>
              <a:t>Our solution incorporates a classification model enabling users to determine the sentiment (positive or negative) of reviews. Users input one or multiple reviews, and the system promptly delivers accurate sentiment analysis results. These outputs empower users to assess restaurant performance, pinpoint areas for enhancement, and gain insights into customer expectations for informed decision-making.</a:t>
            </a:r>
          </a:p>
        </p:txBody>
      </p:sp>
      <p:sp>
        <p:nvSpPr>
          <p:cNvPr name="TextBox 13" id="13"/>
          <p:cNvSpPr txBox="true"/>
          <p:nvPr/>
        </p:nvSpPr>
        <p:spPr>
          <a:xfrm rot="0">
            <a:off x="4957122" y="-42636"/>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SOLUTION</a:t>
            </a:r>
          </a:p>
        </p:txBody>
      </p:sp>
    </p:spTree>
  </p:cSld>
  <p:clrMapOvr>
    <a:masterClrMapping/>
  </p:clrMapOvr>
  <p:transition spd="fast">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6683" y="191248"/>
            <a:ext cx="867953" cy="1248853"/>
          </a:xfrm>
          <a:custGeom>
            <a:avLst/>
            <a:gdLst/>
            <a:ahLst/>
            <a:cxnLst/>
            <a:rect r="r" b="b" t="t" l="l"/>
            <a:pathLst>
              <a:path h="1248853" w="867953">
                <a:moveTo>
                  <a:pt x="0" y="0"/>
                </a:moveTo>
                <a:lnTo>
                  <a:pt x="867953" y="0"/>
                </a:lnTo>
                <a:lnTo>
                  <a:pt x="867953" y="1248852"/>
                </a:lnTo>
                <a:lnTo>
                  <a:pt x="0" y="12488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53292" y="1899622"/>
            <a:ext cx="1610959" cy="1189181"/>
          </a:xfrm>
          <a:custGeom>
            <a:avLst/>
            <a:gdLst/>
            <a:ahLst/>
            <a:cxnLst/>
            <a:rect r="r" b="b" t="t" l="l"/>
            <a:pathLst>
              <a:path h="1189181" w="1610959">
                <a:moveTo>
                  <a:pt x="0" y="0"/>
                </a:moveTo>
                <a:lnTo>
                  <a:pt x="1610959" y="0"/>
                </a:lnTo>
                <a:lnTo>
                  <a:pt x="1610959" y="1189181"/>
                </a:lnTo>
                <a:lnTo>
                  <a:pt x="0" y="11891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99411" y="4428106"/>
            <a:ext cx="1224928" cy="1278388"/>
          </a:xfrm>
          <a:custGeom>
            <a:avLst/>
            <a:gdLst/>
            <a:ahLst/>
            <a:cxnLst/>
            <a:rect r="r" b="b" t="t" l="l"/>
            <a:pathLst>
              <a:path h="1278388" w="1224928">
                <a:moveTo>
                  <a:pt x="0" y="0"/>
                </a:moveTo>
                <a:lnTo>
                  <a:pt x="1224929" y="0"/>
                </a:lnTo>
                <a:lnTo>
                  <a:pt x="1224929" y="1278388"/>
                </a:lnTo>
                <a:lnTo>
                  <a:pt x="0" y="1278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453292" y="7229200"/>
            <a:ext cx="1422333" cy="1008079"/>
          </a:xfrm>
          <a:custGeom>
            <a:avLst/>
            <a:gdLst/>
            <a:ahLst/>
            <a:cxnLst/>
            <a:rect r="r" b="b" t="t" l="l"/>
            <a:pathLst>
              <a:path h="1008079" w="1422333">
                <a:moveTo>
                  <a:pt x="0" y="0"/>
                </a:moveTo>
                <a:lnTo>
                  <a:pt x="1422333" y="0"/>
                </a:lnTo>
                <a:lnTo>
                  <a:pt x="1422333" y="1008079"/>
                </a:lnTo>
                <a:lnTo>
                  <a:pt x="0" y="10080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74700" y="8773952"/>
            <a:ext cx="1471919" cy="1201454"/>
          </a:xfrm>
          <a:custGeom>
            <a:avLst/>
            <a:gdLst/>
            <a:ahLst/>
            <a:cxnLst/>
            <a:rect r="r" b="b" t="t" l="l"/>
            <a:pathLst>
              <a:path h="1201454" w="1471919">
                <a:moveTo>
                  <a:pt x="0" y="0"/>
                </a:moveTo>
                <a:lnTo>
                  <a:pt x="1471919" y="0"/>
                </a:lnTo>
                <a:lnTo>
                  <a:pt x="1471919" y="1201454"/>
                </a:lnTo>
                <a:lnTo>
                  <a:pt x="0" y="1201454"/>
                </a:lnTo>
                <a:lnTo>
                  <a:pt x="0" y="0"/>
                </a:lnTo>
                <a:close/>
              </a:path>
            </a:pathLst>
          </a:custGeom>
          <a:blipFill>
            <a:blip r:embed="rId15"/>
            <a:stretch>
              <a:fillRect l="0" t="0" r="0" b="0"/>
            </a:stretch>
          </a:blipFill>
        </p:spPr>
      </p:sp>
      <p:sp>
        <p:nvSpPr>
          <p:cNvPr name="TextBox 11" id="11"/>
          <p:cNvSpPr txBox="true"/>
          <p:nvPr/>
        </p:nvSpPr>
        <p:spPr>
          <a:xfrm rot="0">
            <a:off x="5151856" y="3858644"/>
            <a:ext cx="12901291" cy="3733800"/>
          </a:xfrm>
          <a:prstGeom prst="rect">
            <a:avLst/>
          </a:prstGeom>
        </p:spPr>
        <p:txBody>
          <a:bodyPr anchor="t" rtlCol="false" tIns="0" lIns="0" bIns="0" rIns="0">
            <a:spAutoFit/>
          </a:bodyPr>
          <a:lstStyle/>
          <a:p>
            <a:pPr algn="ctr">
              <a:lnSpc>
                <a:spcPts val="4949"/>
              </a:lnSpc>
            </a:pPr>
            <a:r>
              <a:rPr lang="en-US" sz="4499" spc="-67">
                <a:solidFill>
                  <a:srgbClr val="EFBBFF"/>
                </a:solidFill>
                <a:latin typeface="TT Interphases"/>
              </a:rPr>
              <a:t>•Accurate results</a:t>
            </a:r>
          </a:p>
          <a:p>
            <a:pPr algn="ctr">
              <a:lnSpc>
                <a:spcPts val="4949"/>
              </a:lnSpc>
            </a:pPr>
            <a:r>
              <a:rPr lang="en-US" sz="4499" spc="-67">
                <a:solidFill>
                  <a:srgbClr val="EFBBFF"/>
                </a:solidFill>
                <a:latin typeface="TT Interphases"/>
              </a:rPr>
              <a:t>•Accurate classification</a:t>
            </a:r>
          </a:p>
          <a:p>
            <a:pPr algn="ctr">
              <a:lnSpc>
                <a:spcPts val="4949"/>
              </a:lnSpc>
            </a:pPr>
            <a:r>
              <a:rPr lang="en-US" sz="4499" spc="-67">
                <a:solidFill>
                  <a:srgbClr val="EFBBFF"/>
                </a:solidFill>
                <a:latin typeface="TT Interphases"/>
              </a:rPr>
              <a:t>•Higher accuracy</a:t>
            </a:r>
          </a:p>
          <a:p>
            <a:pPr algn="ctr">
              <a:lnSpc>
                <a:spcPts val="4949"/>
              </a:lnSpc>
            </a:pPr>
            <a:r>
              <a:rPr lang="en-US" sz="4499" spc="-67">
                <a:solidFill>
                  <a:srgbClr val="EFBBFF"/>
                </a:solidFill>
                <a:latin typeface="TT Interphases"/>
              </a:rPr>
              <a:t>•Flexible</a:t>
            </a:r>
          </a:p>
          <a:p>
            <a:pPr algn="ctr">
              <a:lnSpc>
                <a:spcPts val="4949"/>
              </a:lnSpc>
            </a:pPr>
            <a:r>
              <a:rPr lang="en-US" sz="4499" spc="-67">
                <a:solidFill>
                  <a:srgbClr val="EFBBFF"/>
                </a:solidFill>
                <a:latin typeface="TT Interphases"/>
              </a:rPr>
              <a:t>•Scalable</a:t>
            </a:r>
          </a:p>
          <a:p>
            <a:pPr algn="ctr" marL="0" indent="0" lvl="0">
              <a:lnSpc>
                <a:spcPts val="4949"/>
              </a:lnSpc>
            </a:pPr>
          </a:p>
        </p:txBody>
      </p:sp>
      <p:sp>
        <p:nvSpPr>
          <p:cNvPr name="TextBox 12" id="12"/>
          <p:cNvSpPr txBox="true"/>
          <p:nvPr/>
        </p:nvSpPr>
        <p:spPr>
          <a:xfrm rot="0">
            <a:off x="4957122" y="944800"/>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WOW IN SYSTEM</a:t>
            </a:r>
          </a:p>
        </p:txBody>
      </p:sp>
    </p:spTree>
  </p:cSld>
  <p:clrMapOvr>
    <a:masterClrMapping/>
  </p:clrMapOvr>
  <p:transition spd="fast">
    <p:push dir="u"/>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6683" y="191248"/>
            <a:ext cx="867953" cy="1248853"/>
          </a:xfrm>
          <a:custGeom>
            <a:avLst/>
            <a:gdLst/>
            <a:ahLst/>
            <a:cxnLst/>
            <a:rect r="r" b="b" t="t" l="l"/>
            <a:pathLst>
              <a:path h="1248853" w="867953">
                <a:moveTo>
                  <a:pt x="0" y="0"/>
                </a:moveTo>
                <a:lnTo>
                  <a:pt x="867953" y="0"/>
                </a:lnTo>
                <a:lnTo>
                  <a:pt x="867953" y="1248852"/>
                </a:lnTo>
                <a:lnTo>
                  <a:pt x="0" y="12488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53292" y="1899622"/>
            <a:ext cx="1610959" cy="1189181"/>
          </a:xfrm>
          <a:custGeom>
            <a:avLst/>
            <a:gdLst/>
            <a:ahLst/>
            <a:cxnLst/>
            <a:rect r="r" b="b" t="t" l="l"/>
            <a:pathLst>
              <a:path h="1189181" w="1610959">
                <a:moveTo>
                  <a:pt x="0" y="0"/>
                </a:moveTo>
                <a:lnTo>
                  <a:pt x="1610959" y="0"/>
                </a:lnTo>
                <a:lnTo>
                  <a:pt x="1610959" y="1189181"/>
                </a:lnTo>
                <a:lnTo>
                  <a:pt x="0" y="11891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99411" y="4428106"/>
            <a:ext cx="1224928" cy="1278388"/>
          </a:xfrm>
          <a:custGeom>
            <a:avLst/>
            <a:gdLst/>
            <a:ahLst/>
            <a:cxnLst/>
            <a:rect r="r" b="b" t="t" l="l"/>
            <a:pathLst>
              <a:path h="1278388" w="1224928">
                <a:moveTo>
                  <a:pt x="0" y="0"/>
                </a:moveTo>
                <a:lnTo>
                  <a:pt x="1224929" y="0"/>
                </a:lnTo>
                <a:lnTo>
                  <a:pt x="1224929" y="1278388"/>
                </a:lnTo>
                <a:lnTo>
                  <a:pt x="0" y="1278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453292" y="7229200"/>
            <a:ext cx="1422333" cy="1008079"/>
          </a:xfrm>
          <a:custGeom>
            <a:avLst/>
            <a:gdLst/>
            <a:ahLst/>
            <a:cxnLst/>
            <a:rect r="r" b="b" t="t" l="l"/>
            <a:pathLst>
              <a:path h="1008079" w="1422333">
                <a:moveTo>
                  <a:pt x="0" y="0"/>
                </a:moveTo>
                <a:lnTo>
                  <a:pt x="1422333" y="0"/>
                </a:lnTo>
                <a:lnTo>
                  <a:pt x="1422333" y="1008079"/>
                </a:lnTo>
                <a:lnTo>
                  <a:pt x="0" y="10080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74700" y="8773952"/>
            <a:ext cx="1471919" cy="1201454"/>
          </a:xfrm>
          <a:custGeom>
            <a:avLst/>
            <a:gdLst/>
            <a:ahLst/>
            <a:cxnLst/>
            <a:rect r="r" b="b" t="t" l="l"/>
            <a:pathLst>
              <a:path h="1201454" w="1471919">
                <a:moveTo>
                  <a:pt x="0" y="0"/>
                </a:moveTo>
                <a:lnTo>
                  <a:pt x="1471919" y="0"/>
                </a:lnTo>
                <a:lnTo>
                  <a:pt x="1471919" y="1201454"/>
                </a:lnTo>
                <a:lnTo>
                  <a:pt x="0" y="1201454"/>
                </a:lnTo>
                <a:lnTo>
                  <a:pt x="0" y="0"/>
                </a:lnTo>
                <a:close/>
              </a:path>
            </a:pathLst>
          </a:custGeom>
          <a:blipFill>
            <a:blip r:embed="rId15"/>
            <a:stretch>
              <a:fillRect l="0" t="0" r="0" b="0"/>
            </a:stretch>
          </a:blipFill>
        </p:spPr>
      </p:sp>
      <p:sp>
        <p:nvSpPr>
          <p:cNvPr name="Freeform 11" id="11"/>
          <p:cNvSpPr/>
          <p:nvPr/>
        </p:nvSpPr>
        <p:spPr>
          <a:xfrm flipH="false" flipV="false" rot="0">
            <a:off x="5151856" y="5860104"/>
            <a:ext cx="12456048" cy="4115302"/>
          </a:xfrm>
          <a:custGeom>
            <a:avLst/>
            <a:gdLst/>
            <a:ahLst/>
            <a:cxnLst/>
            <a:rect r="r" b="b" t="t" l="l"/>
            <a:pathLst>
              <a:path h="4115302" w="12456048">
                <a:moveTo>
                  <a:pt x="0" y="0"/>
                </a:moveTo>
                <a:lnTo>
                  <a:pt x="12456048" y="0"/>
                </a:lnTo>
                <a:lnTo>
                  <a:pt x="12456048" y="4115302"/>
                </a:lnTo>
                <a:lnTo>
                  <a:pt x="0" y="4115302"/>
                </a:lnTo>
                <a:lnTo>
                  <a:pt x="0" y="0"/>
                </a:lnTo>
                <a:close/>
              </a:path>
            </a:pathLst>
          </a:custGeom>
          <a:blipFill>
            <a:blip r:embed="rId16"/>
            <a:stretch>
              <a:fillRect l="0" t="0" r="0" b="0"/>
            </a:stretch>
          </a:blipFill>
        </p:spPr>
      </p:sp>
      <p:sp>
        <p:nvSpPr>
          <p:cNvPr name="TextBox 12" id="12"/>
          <p:cNvSpPr txBox="true"/>
          <p:nvPr/>
        </p:nvSpPr>
        <p:spPr>
          <a:xfrm rot="0">
            <a:off x="5151856" y="2300249"/>
            <a:ext cx="12901291" cy="3213735"/>
          </a:xfrm>
          <a:prstGeom prst="rect">
            <a:avLst/>
          </a:prstGeom>
        </p:spPr>
        <p:txBody>
          <a:bodyPr anchor="t" rtlCol="false" tIns="0" lIns="0" bIns="0" rIns="0">
            <a:spAutoFit/>
          </a:bodyPr>
          <a:lstStyle/>
          <a:p>
            <a:pPr>
              <a:lnSpc>
                <a:spcPts val="3630"/>
              </a:lnSpc>
            </a:pPr>
            <a:r>
              <a:rPr lang="en-US" sz="3300" spc="-49">
                <a:solidFill>
                  <a:srgbClr val="EFBBFF"/>
                </a:solidFill>
                <a:latin typeface="TT Interphases Bold"/>
              </a:rPr>
              <a:t>The algorithm was developed in four stages :</a:t>
            </a:r>
          </a:p>
          <a:p>
            <a:pPr>
              <a:lnSpc>
                <a:spcPts val="3630"/>
              </a:lnSpc>
            </a:pPr>
          </a:p>
          <a:p>
            <a:pPr algn="l" marL="0" indent="0" lvl="0">
              <a:lnSpc>
                <a:spcPts val="3630"/>
              </a:lnSpc>
            </a:pPr>
            <a:r>
              <a:rPr lang="en-US" sz="3300" spc="-49">
                <a:solidFill>
                  <a:srgbClr val="EFBBFF"/>
                </a:solidFill>
                <a:latin typeface="TT Interphases Bold"/>
              </a:rPr>
              <a:t>1. </a:t>
            </a:r>
            <a:r>
              <a:rPr lang="en-US" sz="3300" spc="-49">
                <a:solidFill>
                  <a:srgbClr val="EFBBFF"/>
                </a:solidFill>
                <a:latin typeface="TT Interphases Bold"/>
              </a:rPr>
              <a:t>Data Cleaning</a:t>
            </a:r>
            <a:r>
              <a:rPr lang="en-US" sz="3300" spc="-49">
                <a:solidFill>
                  <a:srgbClr val="EFBBFF"/>
                </a:solidFill>
                <a:latin typeface="TT Interphases"/>
              </a:rPr>
              <a:t> : Prior to model training, data must undergo essential cleaning processes. This includes formatting data correctly for training, eliminating blanks, and removing extraneous information. In this scenario, we prioritize removing stopwords—words that do not contribute to sentence meaning—before commencing model training.</a:t>
            </a:r>
          </a:p>
        </p:txBody>
      </p:sp>
      <p:sp>
        <p:nvSpPr>
          <p:cNvPr name="TextBox 13" id="13"/>
          <p:cNvSpPr txBox="true"/>
          <p:nvPr/>
        </p:nvSpPr>
        <p:spPr>
          <a:xfrm rot="0">
            <a:off x="4957122" y="-42636"/>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MODELLING</a:t>
            </a:r>
          </a:p>
        </p:txBody>
      </p:sp>
    </p:spTree>
  </p:cSld>
  <p:clrMapOvr>
    <a:masterClrMapping/>
  </p:clrMapOvr>
  <p:transition spd="fast">
    <p:push dir="u"/>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864411" y="2347306"/>
            <a:ext cx="10287000" cy="5592387"/>
          </a:xfrm>
          <a:custGeom>
            <a:avLst/>
            <a:gdLst/>
            <a:ahLst/>
            <a:cxnLst/>
            <a:rect r="r" b="b" t="t" l="l"/>
            <a:pathLst>
              <a:path h="5592387" w="10287000">
                <a:moveTo>
                  <a:pt x="0" y="0"/>
                </a:moveTo>
                <a:lnTo>
                  <a:pt x="10287000" y="0"/>
                </a:lnTo>
                <a:lnTo>
                  <a:pt x="10287000" y="5592388"/>
                </a:lnTo>
                <a:lnTo>
                  <a:pt x="0" y="5592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6683" y="191248"/>
            <a:ext cx="867953" cy="1248853"/>
          </a:xfrm>
          <a:custGeom>
            <a:avLst/>
            <a:gdLst/>
            <a:ahLst/>
            <a:cxnLst/>
            <a:rect r="r" b="b" t="t" l="l"/>
            <a:pathLst>
              <a:path h="1248853" w="867953">
                <a:moveTo>
                  <a:pt x="0" y="0"/>
                </a:moveTo>
                <a:lnTo>
                  <a:pt x="867953" y="0"/>
                </a:lnTo>
                <a:lnTo>
                  <a:pt x="867953" y="1248852"/>
                </a:lnTo>
                <a:lnTo>
                  <a:pt x="0" y="12488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53292" y="1899622"/>
            <a:ext cx="1610959" cy="1189181"/>
          </a:xfrm>
          <a:custGeom>
            <a:avLst/>
            <a:gdLst/>
            <a:ahLst/>
            <a:cxnLst/>
            <a:rect r="r" b="b" t="t" l="l"/>
            <a:pathLst>
              <a:path h="1189181" w="1610959">
                <a:moveTo>
                  <a:pt x="0" y="0"/>
                </a:moveTo>
                <a:lnTo>
                  <a:pt x="1610959" y="0"/>
                </a:lnTo>
                <a:lnTo>
                  <a:pt x="1610959" y="1189181"/>
                </a:lnTo>
                <a:lnTo>
                  <a:pt x="0" y="11891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99411" y="4428106"/>
            <a:ext cx="1224928" cy="1278388"/>
          </a:xfrm>
          <a:custGeom>
            <a:avLst/>
            <a:gdLst/>
            <a:ahLst/>
            <a:cxnLst/>
            <a:rect r="r" b="b" t="t" l="l"/>
            <a:pathLst>
              <a:path h="1278388" w="1224928">
                <a:moveTo>
                  <a:pt x="0" y="0"/>
                </a:moveTo>
                <a:lnTo>
                  <a:pt x="1224929" y="0"/>
                </a:lnTo>
                <a:lnTo>
                  <a:pt x="1224929" y="1278388"/>
                </a:lnTo>
                <a:lnTo>
                  <a:pt x="0" y="1278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453292" y="7229200"/>
            <a:ext cx="1422333" cy="1008079"/>
          </a:xfrm>
          <a:custGeom>
            <a:avLst/>
            <a:gdLst/>
            <a:ahLst/>
            <a:cxnLst/>
            <a:rect r="r" b="b" t="t" l="l"/>
            <a:pathLst>
              <a:path h="1008079" w="1422333">
                <a:moveTo>
                  <a:pt x="0" y="0"/>
                </a:moveTo>
                <a:lnTo>
                  <a:pt x="1422333" y="0"/>
                </a:lnTo>
                <a:lnTo>
                  <a:pt x="1422333" y="1008079"/>
                </a:lnTo>
                <a:lnTo>
                  <a:pt x="0" y="10080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74700" y="8773952"/>
            <a:ext cx="1471919" cy="1201454"/>
          </a:xfrm>
          <a:custGeom>
            <a:avLst/>
            <a:gdLst/>
            <a:ahLst/>
            <a:cxnLst/>
            <a:rect r="r" b="b" t="t" l="l"/>
            <a:pathLst>
              <a:path h="1201454" w="1471919">
                <a:moveTo>
                  <a:pt x="0" y="0"/>
                </a:moveTo>
                <a:lnTo>
                  <a:pt x="1471919" y="0"/>
                </a:lnTo>
                <a:lnTo>
                  <a:pt x="1471919" y="1201454"/>
                </a:lnTo>
                <a:lnTo>
                  <a:pt x="0" y="1201454"/>
                </a:lnTo>
                <a:lnTo>
                  <a:pt x="0" y="0"/>
                </a:lnTo>
                <a:close/>
              </a:path>
            </a:pathLst>
          </a:custGeom>
          <a:blipFill>
            <a:blip r:embed="rId15"/>
            <a:stretch>
              <a:fillRect l="0" t="0" r="0" b="0"/>
            </a:stretch>
          </a:blipFill>
        </p:spPr>
      </p:sp>
      <p:sp>
        <p:nvSpPr>
          <p:cNvPr name="Freeform 11" id="11"/>
          <p:cNvSpPr/>
          <p:nvPr/>
        </p:nvSpPr>
        <p:spPr>
          <a:xfrm flipH="false" flipV="false" rot="0">
            <a:off x="5180035" y="3383517"/>
            <a:ext cx="12997334" cy="6167570"/>
          </a:xfrm>
          <a:custGeom>
            <a:avLst/>
            <a:gdLst/>
            <a:ahLst/>
            <a:cxnLst/>
            <a:rect r="r" b="b" t="t" l="l"/>
            <a:pathLst>
              <a:path h="6167570" w="12997334">
                <a:moveTo>
                  <a:pt x="0" y="0"/>
                </a:moveTo>
                <a:lnTo>
                  <a:pt x="12997334" y="0"/>
                </a:lnTo>
                <a:lnTo>
                  <a:pt x="12997334" y="6167570"/>
                </a:lnTo>
                <a:lnTo>
                  <a:pt x="0" y="6167570"/>
                </a:lnTo>
                <a:lnTo>
                  <a:pt x="0" y="0"/>
                </a:lnTo>
                <a:close/>
              </a:path>
            </a:pathLst>
          </a:custGeom>
          <a:blipFill>
            <a:blip r:embed="rId16"/>
            <a:stretch>
              <a:fillRect l="0" t="0" r="0" b="-19480"/>
            </a:stretch>
          </a:blipFill>
        </p:spPr>
      </p:sp>
      <p:sp>
        <p:nvSpPr>
          <p:cNvPr name="TextBox 12" id="12"/>
          <p:cNvSpPr txBox="true"/>
          <p:nvPr/>
        </p:nvSpPr>
        <p:spPr>
          <a:xfrm rot="0">
            <a:off x="5292023" y="416885"/>
            <a:ext cx="12187478" cy="2470173"/>
          </a:xfrm>
          <a:prstGeom prst="rect">
            <a:avLst/>
          </a:prstGeom>
        </p:spPr>
        <p:txBody>
          <a:bodyPr anchor="t" rtlCol="false" tIns="0" lIns="0" bIns="0" rIns="0">
            <a:spAutoFit/>
          </a:bodyPr>
          <a:lstStyle/>
          <a:p>
            <a:pPr algn="ctr">
              <a:lnSpc>
                <a:spcPts val="18198"/>
              </a:lnSpc>
              <a:spcBef>
                <a:spcPct val="0"/>
              </a:spcBef>
            </a:pPr>
            <a:r>
              <a:rPr lang="en-US" sz="12999" spc="-649">
                <a:solidFill>
                  <a:srgbClr val="BE29EC"/>
                </a:solidFill>
                <a:latin typeface="ITC Franklin Gothic LT Condensed Semi-Bold"/>
              </a:rPr>
              <a:t>MODELLING</a:t>
            </a:r>
          </a:p>
        </p:txBody>
      </p:sp>
    </p:spTree>
  </p:cSld>
  <p:clrMapOvr>
    <a:masterClrMapping/>
  </p:clrMapOvr>
  <p:transition spd="fast">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DAFv2TI5yt0</dc:identifier>
  <dcterms:modified xsi:type="dcterms:W3CDTF">2011-08-01T06:04:30Z</dcterms:modified>
  <cp:revision>1</cp:revision>
  <dc:title>Akash_Pal_Intership_Presentation</dc:title>
</cp:coreProperties>
</file>